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56" r:id="rId2"/>
    <p:sldId id="257" r:id="rId3"/>
    <p:sldId id="258" r:id="rId4"/>
    <p:sldId id="259" r:id="rId5"/>
    <p:sldId id="260" r:id="rId6"/>
  </p:sldIdLst>
  <p:sldSz cx="16459200" cy="10058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9" d="100"/>
          <a:sy n="49" d="100"/>
        </p:scale>
        <p:origin x="60"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BEEC4E47-DADB-451F-AFE2-667E5120E8B2}" type="datetimeFigureOut">
              <a:rPr lang="en-CA" smtClean="0"/>
              <a:t>2020-11-11</a:t>
            </a:fld>
            <a:endParaRPr lang="en-CA"/>
          </a:p>
        </p:txBody>
      </p:sp>
      <p:sp>
        <p:nvSpPr>
          <p:cNvPr id="4" name="Slide Image Placeholder 3"/>
          <p:cNvSpPr>
            <a:spLocks noGrp="1" noRot="1" noChangeAspect="1"/>
          </p:cNvSpPr>
          <p:nvPr>
            <p:ph type="sldImg" idx="2"/>
          </p:nvPr>
        </p:nvSpPr>
        <p:spPr>
          <a:xfrm>
            <a:off x="1109663" y="1257300"/>
            <a:ext cx="5553075" cy="339407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BBB13522-47D1-48BA-8F87-872CC38E4482}" type="slidenum">
              <a:rPr lang="en-CA" smtClean="0"/>
              <a:t>‹#›</a:t>
            </a:fld>
            <a:endParaRPr lang="en-CA"/>
          </a:p>
        </p:txBody>
      </p:sp>
    </p:spTree>
    <p:extLst>
      <p:ext uri="{BB962C8B-B14F-4D97-AF65-F5344CB8AC3E}">
        <p14:creationId xmlns:p14="http://schemas.microsoft.com/office/powerpoint/2010/main" val="209790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BBB13522-47D1-48BA-8F87-872CC38E4482}" type="slidenum">
              <a:rPr lang="en-CA" smtClean="0"/>
              <a:t>5</a:t>
            </a:fld>
            <a:endParaRPr lang="en-CA"/>
          </a:p>
        </p:txBody>
      </p:sp>
    </p:spTree>
    <p:extLst>
      <p:ext uri="{BB962C8B-B14F-4D97-AF65-F5344CB8AC3E}">
        <p14:creationId xmlns:p14="http://schemas.microsoft.com/office/powerpoint/2010/main" val="1548329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822960" y="401040"/>
            <a:ext cx="14812920" cy="1679040"/>
          </a:xfrm>
          <a:prstGeom prst="rect">
            <a:avLst/>
          </a:prstGeom>
        </p:spPr>
        <p:txBody>
          <a:bodyPr lIns="0" tIns="0" rIns="0" bIns="0" anchor="ctr">
            <a:noAutofit/>
          </a:bodyPr>
          <a:lstStyle/>
          <a:p>
            <a:pPr algn="ctr"/>
            <a:endParaRPr lang="en-US" sz="4400" b="0" strike="noStrike" spc="-1">
              <a:latin typeface="Arial"/>
            </a:endParaRPr>
          </a:p>
        </p:txBody>
      </p:sp>
      <p:sp>
        <p:nvSpPr>
          <p:cNvPr id="24" name="PlaceHolder 2"/>
          <p:cNvSpPr>
            <a:spLocks noGrp="1"/>
          </p:cNvSpPr>
          <p:nvPr>
            <p:ph type="body"/>
          </p:nvPr>
        </p:nvSpPr>
        <p:spPr>
          <a:xfrm>
            <a:off x="822960" y="2353320"/>
            <a:ext cx="14812920" cy="2782440"/>
          </a:xfrm>
          <a:prstGeom prst="rect">
            <a:avLst/>
          </a:prstGeom>
        </p:spPr>
        <p:txBody>
          <a:bodyPr lIns="0" tIns="0" rIns="0" bIns="0">
            <a:normAutofit/>
          </a:bodyPr>
          <a:lstStyle/>
          <a:p>
            <a:endParaRPr lang="en-US" sz="3200" b="0" strike="noStrike" spc="-1">
              <a:latin typeface="Arial"/>
            </a:endParaRPr>
          </a:p>
        </p:txBody>
      </p:sp>
      <p:sp>
        <p:nvSpPr>
          <p:cNvPr id="25" name="PlaceHolder 3"/>
          <p:cNvSpPr>
            <a:spLocks noGrp="1"/>
          </p:cNvSpPr>
          <p:nvPr>
            <p:ph type="body"/>
          </p:nvPr>
        </p:nvSpPr>
        <p:spPr>
          <a:xfrm>
            <a:off x="822960" y="5400360"/>
            <a:ext cx="14812920" cy="27824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22960" y="401040"/>
            <a:ext cx="14812920" cy="1679040"/>
          </a:xfrm>
          <a:prstGeom prst="rect">
            <a:avLst/>
          </a:prstGeom>
        </p:spPr>
        <p:txBody>
          <a:bodyPr lIns="0" tIns="0" rIns="0" bIns="0" anchor="ctr">
            <a:noAutofit/>
          </a:bodyPr>
          <a:lstStyle/>
          <a:p>
            <a:pPr algn="ctr"/>
            <a:endParaRPr lang="en-US" sz="4400" b="0" strike="noStrike" spc="-1">
              <a:latin typeface="Arial"/>
            </a:endParaRPr>
          </a:p>
        </p:txBody>
      </p:sp>
      <p:sp>
        <p:nvSpPr>
          <p:cNvPr id="27" name="PlaceHolder 2"/>
          <p:cNvSpPr>
            <a:spLocks noGrp="1"/>
          </p:cNvSpPr>
          <p:nvPr>
            <p:ph type="body"/>
          </p:nvPr>
        </p:nvSpPr>
        <p:spPr>
          <a:xfrm>
            <a:off x="822960" y="2353320"/>
            <a:ext cx="7228440" cy="2782440"/>
          </a:xfrm>
          <a:prstGeom prst="rect">
            <a:avLst/>
          </a:prstGeom>
        </p:spPr>
        <p:txBody>
          <a:bodyPr lIns="0" tIns="0" rIns="0" bIns="0">
            <a:normAutofit/>
          </a:bodyPr>
          <a:lstStyle/>
          <a:p>
            <a:endParaRPr lang="en-US" sz="3200" b="0" strike="noStrike" spc="-1">
              <a:latin typeface="Arial"/>
            </a:endParaRPr>
          </a:p>
        </p:txBody>
      </p:sp>
      <p:sp>
        <p:nvSpPr>
          <p:cNvPr id="28" name="PlaceHolder 3"/>
          <p:cNvSpPr>
            <a:spLocks noGrp="1"/>
          </p:cNvSpPr>
          <p:nvPr>
            <p:ph type="body"/>
          </p:nvPr>
        </p:nvSpPr>
        <p:spPr>
          <a:xfrm>
            <a:off x="8413200" y="2353320"/>
            <a:ext cx="7228440" cy="2782440"/>
          </a:xfrm>
          <a:prstGeom prst="rect">
            <a:avLst/>
          </a:prstGeom>
        </p:spPr>
        <p:txBody>
          <a:bodyPr lIns="0" tIns="0" rIns="0" bIns="0">
            <a:normAutofit/>
          </a:bodyPr>
          <a:lstStyle/>
          <a:p>
            <a:endParaRPr lang="en-US" sz="3200" b="0" strike="noStrike" spc="-1">
              <a:latin typeface="Arial"/>
            </a:endParaRPr>
          </a:p>
        </p:txBody>
      </p:sp>
      <p:sp>
        <p:nvSpPr>
          <p:cNvPr id="29" name="PlaceHolder 4"/>
          <p:cNvSpPr>
            <a:spLocks noGrp="1"/>
          </p:cNvSpPr>
          <p:nvPr>
            <p:ph type="body"/>
          </p:nvPr>
        </p:nvSpPr>
        <p:spPr>
          <a:xfrm>
            <a:off x="822960" y="5400360"/>
            <a:ext cx="7228440" cy="2782440"/>
          </a:xfrm>
          <a:prstGeom prst="rect">
            <a:avLst/>
          </a:prstGeom>
        </p:spPr>
        <p:txBody>
          <a:bodyPr lIns="0" tIns="0" rIns="0" bIns="0">
            <a:normAutofit/>
          </a:bodyPr>
          <a:lstStyle/>
          <a:p>
            <a:endParaRPr lang="en-US" sz="3200" b="0" strike="noStrike" spc="-1">
              <a:latin typeface="Arial"/>
            </a:endParaRPr>
          </a:p>
        </p:txBody>
      </p:sp>
      <p:sp>
        <p:nvSpPr>
          <p:cNvPr id="30" name="PlaceHolder 5"/>
          <p:cNvSpPr>
            <a:spLocks noGrp="1"/>
          </p:cNvSpPr>
          <p:nvPr>
            <p:ph type="body"/>
          </p:nvPr>
        </p:nvSpPr>
        <p:spPr>
          <a:xfrm>
            <a:off x="8413200" y="5400360"/>
            <a:ext cx="7228440" cy="27824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822960" y="401040"/>
            <a:ext cx="14812920" cy="1679040"/>
          </a:xfrm>
          <a:prstGeom prst="rect">
            <a:avLst/>
          </a:prstGeom>
        </p:spPr>
        <p:txBody>
          <a:bodyPr lIns="0" tIns="0" rIns="0" bIns="0" anchor="ctr">
            <a:noAutofit/>
          </a:bodyPr>
          <a:lstStyle/>
          <a:p>
            <a:pPr algn="ctr"/>
            <a:endParaRPr lang="en-US" sz="4400" b="0" strike="noStrike" spc="-1">
              <a:latin typeface="Arial"/>
            </a:endParaRPr>
          </a:p>
        </p:txBody>
      </p:sp>
      <p:sp>
        <p:nvSpPr>
          <p:cNvPr id="32" name="PlaceHolder 2"/>
          <p:cNvSpPr>
            <a:spLocks noGrp="1"/>
          </p:cNvSpPr>
          <p:nvPr>
            <p:ph type="body"/>
          </p:nvPr>
        </p:nvSpPr>
        <p:spPr>
          <a:xfrm>
            <a:off x="822960" y="2353320"/>
            <a:ext cx="4769640" cy="2782440"/>
          </a:xfrm>
          <a:prstGeom prst="rect">
            <a:avLst/>
          </a:prstGeom>
        </p:spPr>
        <p:txBody>
          <a:bodyPr lIns="0" tIns="0" rIns="0" bIns="0">
            <a:normAutofit/>
          </a:bodyPr>
          <a:lstStyle/>
          <a:p>
            <a:endParaRPr lang="en-US" sz="3200" b="0" strike="noStrike" spc="-1">
              <a:latin typeface="Arial"/>
            </a:endParaRPr>
          </a:p>
        </p:txBody>
      </p:sp>
      <p:sp>
        <p:nvSpPr>
          <p:cNvPr id="33" name="PlaceHolder 3"/>
          <p:cNvSpPr>
            <a:spLocks noGrp="1"/>
          </p:cNvSpPr>
          <p:nvPr>
            <p:ph type="body"/>
          </p:nvPr>
        </p:nvSpPr>
        <p:spPr>
          <a:xfrm>
            <a:off x="5831640" y="2353320"/>
            <a:ext cx="4769640" cy="2782440"/>
          </a:xfrm>
          <a:prstGeom prst="rect">
            <a:avLst/>
          </a:prstGeom>
        </p:spPr>
        <p:txBody>
          <a:bodyPr lIns="0" tIns="0" rIns="0" bIns="0">
            <a:normAutofit/>
          </a:bodyPr>
          <a:lstStyle/>
          <a:p>
            <a:endParaRPr lang="en-US" sz="3200" b="0" strike="noStrike" spc="-1">
              <a:latin typeface="Arial"/>
            </a:endParaRPr>
          </a:p>
        </p:txBody>
      </p:sp>
      <p:sp>
        <p:nvSpPr>
          <p:cNvPr id="34" name="PlaceHolder 4"/>
          <p:cNvSpPr>
            <a:spLocks noGrp="1"/>
          </p:cNvSpPr>
          <p:nvPr>
            <p:ph type="body"/>
          </p:nvPr>
        </p:nvSpPr>
        <p:spPr>
          <a:xfrm>
            <a:off x="10839960" y="2353320"/>
            <a:ext cx="4769640" cy="2782440"/>
          </a:xfrm>
          <a:prstGeom prst="rect">
            <a:avLst/>
          </a:prstGeom>
        </p:spPr>
        <p:txBody>
          <a:bodyPr lIns="0" tIns="0" rIns="0" bIns="0">
            <a:normAutofit/>
          </a:bodyPr>
          <a:lstStyle/>
          <a:p>
            <a:endParaRPr lang="en-US" sz="3200" b="0" strike="noStrike" spc="-1">
              <a:latin typeface="Arial"/>
            </a:endParaRPr>
          </a:p>
        </p:txBody>
      </p:sp>
      <p:sp>
        <p:nvSpPr>
          <p:cNvPr id="35" name="PlaceHolder 5"/>
          <p:cNvSpPr>
            <a:spLocks noGrp="1"/>
          </p:cNvSpPr>
          <p:nvPr>
            <p:ph type="body"/>
          </p:nvPr>
        </p:nvSpPr>
        <p:spPr>
          <a:xfrm>
            <a:off x="822960" y="5400360"/>
            <a:ext cx="4769640" cy="2782440"/>
          </a:xfrm>
          <a:prstGeom prst="rect">
            <a:avLst/>
          </a:prstGeom>
        </p:spPr>
        <p:txBody>
          <a:bodyPr lIns="0" tIns="0" rIns="0" bIns="0">
            <a:normAutofit/>
          </a:bodyPr>
          <a:lstStyle/>
          <a:p>
            <a:endParaRPr lang="en-US" sz="3200" b="0" strike="noStrike" spc="-1">
              <a:latin typeface="Arial"/>
            </a:endParaRPr>
          </a:p>
        </p:txBody>
      </p:sp>
      <p:sp>
        <p:nvSpPr>
          <p:cNvPr id="36" name="PlaceHolder 6"/>
          <p:cNvSpPr>
            <a:spLocks noGrp="1"/>
          </p:cNvSpPr>
          <p:nvPr>
            <p:ph type="body"/>
          </p:nvPr>
        </p:nvSpPr>
        <p:spPr>
          <a:xfrm>
            <a:off x="5831640" y="5400360"/>
            <a:ext cx="4769640" cy="2782440"/>
          </a:xfrm>
          <a:prstGeom prst="rect">
            <a:avLst/>
          </a:prstGeom>
        </p:spPr>
        <p:txBody>
          <a:bodyPr lIns="0" tIns="0" rIns="0" bIns="0">
            <a:normAutofit/>
          </a:bodyPr>
          <a:lstStyle/>
          <a:p>
            <a:endParaRPr lang="en-US" sz="3200" b="0" strike="noStrike" spc="-1">
              <a:latin typeface="Arial"/>
            </a:endParaRPr>
          </a:p>
        </p:txBody>
      </p:sp>
      <p:sp>
        <p:nvSpPr>
          <p:cNvPr id="37" name="PlaceHolder 7"/>
          <p:cNvSpPr>
            <a:spLocks noGrp="1"/>
          </p:cNvSpPr>
          <p:nvPr>
            <p:ph type="body"/>
          </p:nvPr>
        </p:nvSpPr>
        <p:spPr>
          <a:xfrm>
            <a:off x="10839960" y="5400360"/>
            <a:ext cx="4769640" cy="27824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822960" y="401040"/>
            <a:ext cx="14812920" cy="1679040"/>
          </a:xfrm>
          <a:prstGeom prst="rect">
            <a:avLst/>
          </a:prstGeom>
        </p:spPr>
        <p:txBody>
          <a:bodyPr lIns="0" tIns="0" rIns="0" bIns="0" anchor="ctr">
            <a:noAutofit/>
          </a:bodyPr>
          <a:lstStyle/>
          <a:p>
            <a:pPr algn="ctr"/>
            <a:endParaRPr lang="en-US" sz="4400" b="0" strike="noStrike" spc="-1">
              <a:latin typeface="Arial"/>
            </a:endParaRPr>
          </a:p>
        </p:txBody>
      </p:sp>
      <p:sp>
        <p:nvSpPr>
          <p:cNvPr id="3" name="PlaceHolder 2"/>
          <p:cNvSpPr>
            <a:spLocks noGrp="1"/>
          </p:cNvSpPr>
          <p:nvPr>
            <p:ph type="subTitle"/>
          </p:nvPr>
        </p:nvSpPr>
        <p:spPr>
          <a:xfrm>
            <a:off x="822960" y="2353320"/>
            <a:ext cx="14812920" cy="583344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822960" y="401040"/>
            <a:ext cx="14812920" cy="1679040"/>
          </a:xfrm>
          <a:prstGeom prst="rect">
            <a:avLst/>
          </a:prstGeom>
        </p:spPr>
        <p:txBody>
          <a:bodyPr lIns="0" tIns="0" rIns="0" bIns="0" anchor="ctr">
            <a:noAutofit/>
          </a:bodyPr>
          <a:lstStyle/>
          <a:p>
            <a:pPr algn="ctr"/>
            <a:endParaRPr lang="en-US" sz="4400" b="0" strike="noStrike" spc="-1">
              <a:latin typeface="Arial"/>
            </a:endParaRPr>
          </a:p>
        </p:txBody>
      </p:sp>
      <p:sp>
        <p:nvSpPr>
          <p:cNvPr id="5" name="PlaceHolder 2"/>
          <p:cNvSpPr>
            <a:spLocks noGrp="1"/>
          </p:cNvSpPr>
          <p:nvPr>
            <p:ph type="body"/>
          </p:nvPr>
        </p:nvSpPr>
        <p:spPr>
          <a:xfrm>
            <a:off x="822960" y="2353320"/>
            <a:ext cx="14812920" cy="58334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822960" y="401040"/>
            <a:ext cx="14812920" cy="1679040"/>
          </a:xfrm>
          <a:prstGeom prst="rect">
            <a:avLst/>
          </a:prstGeom>
        </p:spPr>
        <p:txBody>
          <a:bodyPr lIns="0" tIns="0" rIns="0" bIns="0" anchor="ctr">
            <a:noAutofit/>
          </a:bodyPr>
          <a:lstStyle/>
          <a:p>
            <a:pPr algn="ctr"/>
            <a:endParaRPr lang="en-US" sz="4400" b="0" strike="noStrike" spc="-1">
              <a:latin typeface="Arial"/>
            </a:endParaRPr>
          </a:p>
        </p:txBody>
      </p:sp>
      <p:sp>
        <p:nvSpPr>
          <p:cNvPr id="7" name="PlaceHolder 2"/>
          <p:cNvSpPr>
            <a:spLocks noGrp="1"/>
          </p:cNvSpPr>
          <p:nvPr>
            <p:ph type="body"/>
          </p:nvPr>
        </p:nvSpPr>
        <p:spPr>
          <a:xfrm>
            <a:off x="822960" y="2353320"/>
            <a:ext cx="7228440" cy="5833440"/>
          </a:xfrm>
          <a:prstGeom prst="rect">
            <a:avLst/>
          </a:prstGeom>
        </p:spPr>
        <p:txBody>
          <a:bodyPr lIns="0" tIns="0" rIns="0" bIns="0">
            <a:normAutofit/>
          </a:bodyPr>
          <a:lstStyle/>
          <a:p>
            <a:endParaRPr lang="en-US" sz="3200" b="0" strike="noStrike" spc="-1">
              <a:latin typeface="Arial"/>
            </a:endParaRPr>
          </a:p>
        </p:txBody>
      </p:sp>
      <p:sp>
        <p:nvSpPr>
          <p:cNvPr id="8" name="PlaceHolder 3"/>
          <p:cNvSpPr>
            <a:spLocks noGrp="1"/>
          </p:cNvSpPr>
          <p:nvPr>
            <p:ph type="body"/>
          </p:nvPr>
        </p:nvSpPr>
        <p:spPr>
          <a:xfrm>
            <a:off x="8413200" y="2353320"/>
            <a:ext cx="7228440" cy="58334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822960" y="401040"/>
            <a:ext cx="14812920" cy="167904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822960" y="401040"/>
            <a:ext cx="14812920" cy="778428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822960" y="401040"/>
            <a:ext cx="14812920" cy="1679040"/>
          </a:xfrm>
          <a:prstGeom prst="rect">
            <a:avLst/>
          </a:prstGeom>
        </p:spPr>
        <p:txBody>
          <a:bodyPr lIns="0" tIns="0" rIns="0" bIns="0" anchor="ctr">
            <a:noAutofit/>
          </a:bodyPr>
          <a:lstStyle/>
          <a:p>
            <a:pPr algn="ctr"/>
            <a:endParaRPr lang="en-US" sz="4400" b="0" strike="noStrike" spc="-1">
              <a:latin typeface="Arial"/>
            </a:endParaRPr>
          </a:p>
        </p:txBody>
      </p:sp>
      <p:sp>
        <p:nvSpPr>
          <p:cNvPr id="12" name="PlaceHolder 2"/>
          <p:cNvSpPr>
            <a:spLocks noGrp="1"/>
          </p:cNvSpPr>
          <p:nvPr>
            <p:ph type="body"/>
          </p:nvPr>
        </p:nvSpPr>
        <p:spPr>
          <a:xfrm>
            <a:off x="822960" y="2353320"/>
            <a:ext cx="7228440" cy="2782440"/>
          </a:xfrm>
          <a:prstGeom prst="rect">
            <a:avLst/>
          </a:prstGeom>
        </p:spPr>
        <p:txBody>
          <a:bodyPr lIns="0" tIns="0" rIns="0" bIns="0">
            <a:normAutofit/>
          </a:bodyPr>
          <a:lstStyle/>
          <a:p>
            <a:endParaRPr lang="en-US" sz="3200" b="0" strike="noStrike" spc="-1">
              <a:latin typeface="Arial"/>
            </a:endParaRPr>
          </a:p>
        </p:txBody>
      </p:sp>
      <p:sp>
        <p:nvSpPr>
          <p:cNvPr id="13" name="PlaceHolder 3"/>
          <p:cNvSpPr>
            <a:spLocks noGrp="1"/>
          </p:cNvSpPr>
          <p:nvPr>
            <p:ph type="body"/>
          </p:nvPr>
        </p:nvSpPr>
        <p:spPr>
          <a:xfrm>
            <a:off x="8413200" y="2353320"/>
            <a:ext cx="7228440" cy="5833440"/>
          </a:xfrm>
          <a:prstGeom prst="rect">
            <a:avLst/>
          </a:prstGeom>
        </p:spPr>
        <p:txBody>
          <a:bodyPr lIns="0" tIns="0" rIns="0" bIns="0">
            <a:normAutofit/>
          </a:bodyPr>
          <a:lstStyle/>
          <a:p>
            <a:endParaRPr lang="en-US" sz="3200" b="0" strike="noStrike" spc="-1">
              <a:latin typeface="Arial"/>
            </a:endParaRPr>
          </a:p>
        </p:txBody>
      </p:sp>
      <p:sp>
        <p:nvSpPr>
          <p:cNvPr id="14" name="PlaceHolder 4"/>
          <p:cNvSpPr>
            <a:spLocks noGrp="1"/>
          </p:cNvSpPr>
          <p:nvPr>
            <p:ph type="body"/>
          </p:nvPr>
        </p:nvSpPr>
        <p:spPr>
          <a:xfrm>
            <a:off x="822960" y="5400360"/>
            <a:ext cx="7228440" cy="27824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822960" y="401040"/>
            <a:ext cx="14812920" cy="1679040"/>
          </a:xfrm>
          <a:prstGeom prst="rect">
            <a:avLst/>
          </a:prstGeom>
        </p:spPr>
        <p:txBody>
          <a:bodyPr lIns="0" tIns="0" rIns="0" bIns="0" anchor="ctr">
            <a:noAutofit/>
          </a:bodyPr>
          <a:lstStyle/>
          <a:p>
            <a:pPr algn="ctr"/>
            <a:endParaRPr lang="en-US" sz="4400" b="0" strike="noStrike" spc="-1">
              <a:latin typeface="Arial"/>
            </a:endParaRPr>
          </a:p>
        </p:txBody>
      </p:sp>
      <p:sp>
        <p:nvSpPr>
          <p:cNvPr id="16" name="PlaceHolder 2"/>
          <p:cNvSpPr>
            <a:spLocks noGrp="1"/>
          </p:cNvSpPr>
          <p:nvPr>
            <p:ph type="body"/>
          </p:nvPr>
        </p:nvSpPr>
        <p:spPr>
          <a:xfrm>
            <a:off x="822960" y="2353320"/>
            <a:ext cx="7228440" cy="5833440"/>
          </a:xfrm>
          <a:prstGeom prst="rect">
            <a:avLst/>
          </a:prstGeom>
        </p:spPr>
        <p:txBody>
          <a:bodyPr lIns="0" tIns="0" rIns="0" bIns="0">
            <a:normAutofit/>
          </a:bodyPr>
          <a:lstStyle/>
          <a:p>
            <a:endParaRPr lang="en-US" sz="3200" b="0" strike="noStrike" spc="-1">
              <a:latin typeface="Arial"/>
            </a:endParaRPr>
          </a:p>
        </p:txBody>
      </p:sp>
      <p:sp>
        <p:nvSpPr>
          <p:cNvPr id="17" name="PlaceHolder 3"/>
          <p:cNvSpPr>
            <a:spLocks noGrp="1"/>
          </p:cNvSpPr>
          <p:nvPr>
            <p:ph type="body"/>
          </p:nvPr>
        </p:nvSpPr>
        <p:spPr>
          <a:xfrm>
            <a:off x="8413200" y="2353320"/>
            <a:ext cx="7228440" cy="2782440"/>
          </a:xfrm>
          <a:prstGeom prst="rect">
            <a:avLst/>
          </a:prstGeom>
        </p:spPr>
        <p:txBody>
          <a:bodyPr lIns="0" tIns="0" rIns="0" bIns="0">
            <a:normAutofit/>
          </a:bodyPr>
          <a:lstStyle/>
          <a:p>
            <a:endParaRPr lang="en-US" sz="3200" b="0" strike="noStrike" spc="-1">
              <a:latin typeface="Arial"/>
            </a:endParaRPr>
          </a:p>
        </p:txBody>
      </p:sp>
      <p:sp>
        <p:nvSpPr>
          <p:cNvPr id="18" name="PlaceHolder 4"/>
          <p:cNvSpPr>
            <a:spLocks noGrp="1"/>
          </p:cNvSpPr>
          <p:nvPr>
            <p:ph type="body"/>
          </p:nvPr>
        </p:nvSpPr>
        <p:spPr>
          <a:xfrm>
            <a:off x="8413200" y="5400360"/>
            <a:ext cx="7228440" cy="27824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822960" y="401040"/>
            <a:ext cx="14812920" cy="1679040"/>
          </a:xfrm>
          <a:prstGeom prst="rect">
            <a:avLst/>
          </a:prstGeom>
        </p:spPr>
        <p:txBody>
          <a:bodyPr lIns="0" tIns="0" rIns="0" bIns="0" anchor="ctr">
            <a:noAutofit/>
          </a:bodyPr>
          <a:lstStyle/>
          <a:p>
            <a:pPr algn="ctr"/>
            <a:endParaRPr lang="en-US" sz="4400" b="0" strike="noStrike" spc="-1">
              <a:latin typeface="Arial"/>
            </a:endParaRPr>
          </a:p>
        </p:txBody>
      </p:sp>
      <p:sp>
        <p:nvSpPr>
          <p:cNvPr id="20" name="PlaceHolder 2"/>
          <p:cNvSpPr>
            <a:spLocks noGrp="1"/>
          </p:cNvSpPr>
          <p:nvPr>
            <p:ph type="body"/>
          </p:nvPr>
        </p:nvSpPr>
        <p:spPr>
          <a:xfrm>
            <a:off x="822960" y="2353320"/>
            <a:ext cx="7228440" cy="2782440"/>
          </a:xfrm>
          <a:prstGeom prst="rect">
            <a:avLst/>
          </a:prstGeom>
        </p:spPr>
        <p:txBody>
          <a:bodyPr lIns="0" tIns="0" rIns="0" bIns="0">
            <a:normAutofit/>
          </a:bodyPr>
          <a:lstStyle/>
          <a:p>
            <a:endParaRPr lang="en-US" sz="3200" b="0" strike="noStrike" spc="-1">
              <a:latin typeface="Arial"/>
            </a:endParaRPr>
          </a:p>
        </p:txBody>
      </p:sp>
      <p:sp>
        <p:nvSpPr>
          <p:cNvPr id="21" name="PlaceHolder 3"/>
          <p:cNvSpPr>
            <a:spLocks noGrp="1"/>
          </p:cNvSpPr>
          <p:nvPr>
            <p:ph type="body"/>
          </p:nvPr>
        </p:nvSpPr>
        <p:spPr>
          <a:xfrm>
            <a:off x="8413200" y="2353320"/>
            <a:ext cx="7228440" cy="2782440"/>
          </a:xfrm>
          <a:prstGeom prst="rect">
            <a:avLst/>
          </a:prstGeom>
        </p:spPr>
        <p:txBody>
          <a:bodyPr lIns="0" tIns="0" rIns="0" bIns="0">
            <a:normAutofit/>
          </a:bodyPr>
          <a:lstStyle/>
          <a:p>
            <a:endParaRPr lang="en-US" sz="3200" b="0" strike="noStrike" spc="-1">
              <a:latin typeface="Arial"/>
            </a:endParaRPr>
          </a:p>
        </p:txBody>
      </p:sp>
      <p:sp>
        <p:nvSpPr>
          <p:cNvPr id="22" name="PlaceHolder 4"/>
          <p:cNvSpPr>
            <a:spLocks noGrp="1"/>
          </p:cNvSpPr>
          <p:nvPr>
            <p:ph type="body"/>
          </p:nvPr>
        </p:nvSpPr>
        <p:spPr>
          <a:xfrm>
            <a:off x="822960" y="5400360"/>
            <a:ext cx="14812920" cy="27824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822960" y="401040"/>
            <a:ext cx="14812920" cy="167904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3" name="PlaceHolder 2"/>
          <p:cNvSpPr>
            <a:spLocks noGrp="1"/>
          </p:cNvSpPr>
          <p:nvPr>
            <p:ph type="body"/>
          </p:nvPr>
        </p:nvSpPr>
        <p:spPr>
          <a:xfrm>
            <a:off x="822960" y="2353320"/>
            <a:ext cx="14812920" cy="583344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image" Target="../media/image2.png"/><Relationship Id="rId7" Type="http://schemas.openxmlformats.org/officeDocument/2006/relationships/slide" Target="slide5.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image" Target="../media/image2.png"/><Relationship Id="rId7"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 Target="slide1.xml"/><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slide" Target="slide4.xml"/></Relationships>
</file>

<file path=ppt/slides/_rels/slide3.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image" Target="../media/image2.png"/><Relationship Id="rId7" Type="http://schemas.openxmlformats.org/officeDocument/2006/relationships/slide" Target="slide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slide" Target="slide4.xml"/><Relationship Id="rId4" Type="http://schemas.openxmlformats.org/officeDocument/2006/relationships/image" Target="../media/image3.png"/><Relationship Id="rId9" Type="http://schemas.openxmlformats.org/officeDocument/2006/relationships/slide" Target="slide5.xml"/></Relationships>
</file>

<file path=ppt/slides/_rels/slide4.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image" Target="../media/image2.png"/><Relationship Id="rId7" Type="http://schemas.openxmlformats.org/officeDocument/2006/relationships/slide" Target="slide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slide" Target="slide5.xml"/><Relationship Id="rId4" Type="http://schemas.openxmlformats.org/officeDocument/2006/relationships/image" Target="../media/image3.png"/><Relationship Id="rId9" Type="http://schemas.openxmlformats.org/officeDocument/2006/relationships/slide" Target="slide3.xml"/></Relationships>
</file>

<file path=ppt/slides/_rels/slide5.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image" Target="../media/image1.jpeg"/><Relationship Id="rId7"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1.xml"/><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slide" Target="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CustomShape 1"/>
          <p:cNvSpPr/>
          <p:nvPr/>
        </p:nvSpPr>
        <p:spPr>
          <a:xfrm>
            <a:off x="3600000" y="69840"/>
            <a:ext cx="9285120" cy="1150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3200" b="0" strike="noStrike" spc="-1">
                <a:solidFill>
                  <a:srgbClr val="000000"/>
                </a:solidFill>
                <a:latin typeface="Arial"/>
                <a:ea typeface="DejaVu Sans"/>
              </a:rPr>
              <a:t>Introducing MAFs: Music Acoustic Features and their Relationship to Personality</a:t>
            </a:r>
            <a:endParaRPr lang="en-US" sz="3200" b="0" strike="noStrike" spc="-1">
              <a:latin typeface="Arial"/>
            </a:endParaRPr>
          </a:p>
        </p:txBody>
      </p:sp>
      <p:sp>
        <p:nvSpPr>
          <p:cNvPr id="39" name="CustomShape 2"/>
          <p:cNvSpPr/>
          <p:nvPr/>
        </p:nvSpPr>
        <p:spPr>
          <a:xfrm>
            <a:off x="3600000" y="1116000"/>
            <a:ext cx="9285120" cy="1076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1600" b="0" strike="noStrike" spc="-1">
                <a:solidFill>
                  <a:srgbClr val="000000"/>
                </a:solidFill>
                <a:latin typeface="Arial"/>
                <a:ea typeface="DejaVu Sans"/>
              </a:rPr>
              <a:t>Maya B. Flannery</a:t>
            </a:r>
            <a:r>
              <a:rPr lang="en-CA" sz="1600" b="0" strike="noStrike" spc="-1" baseline="33000">
                <a:solidFill>
                  <a:srgbClr val="000000"/>
                </a:solidFill>
                <a:latin typeface="Arial"/>
                <a:ea typeface="DejaVu Sans"/>
              </a:rPr>
              <a:t>1</a:t>
            </a:r>
            <a:r>
              <a:rPr lang="en-CA" sz="1600" b="0" strike="noStrike" spc="-1">
                <a:solidFill>
                  <a:srgbClr val="000000"/>
                </a:solidFill>
                <a:latin typeface="Arial"/>
                <a:ea typeface="DejaVu Sans"/>
              </a:rPr>
              <a:t> and Matthew H. Woolhouse</a:t>
            </a:r>
            <a:r>
              <a:rPr lang="en-CA" sz="1600" b="0" strike="noStrike" spc="-1" baseline="33000">
                <a:solidFill>
                  <a:srgbClr val="000000"/>
                </a:solidFill>
                <a:latin typeface="Arial"/>
                <a:ea typeface="DejaVu Sans"/>
              </a:rPr>
              <a:t>2</a:t>
            </a:r>
            <a:endParaRPr lang="en-US" sz="1600" b="0" strike="noStrike" spc="-1">
              <a:latin typeface="Arial"/>
            </a:endParaRPr>
          </a:p>
          <a:p>
            <a:pPr algn="ctr">
              <a:lnSpc>
                <a:spcPct val="100000"/>
              </a:lnSpc>
            </a:pPr>
            <a:r>
              <a:rPr lang="en-CA" sz="1600" b="0" strike="noStrike" spc="-1" baseline="33000">
                <a:solidFill>
                  <a:srgbClr val="000000"/>
                </a:solidFill>
                <a:latin typeface="Arial"/>
                <a:ea typeface="DejaVu Sans"/>
              </a:rPr>
              <a:t>1</a:t>
            </a:r>
            <a:r>
              <a:rPr lang="en-CA" sz="1600" b="0" strike="noStrike" spc="-1">
                <a:solidFill>
                  <a:srgbClr val="000000"/>
                </a:solidFill>
                <a:latin typeface="Arial"/>
                <a:ea typeface="DejaVu Sans"/>
              </a:rPr>
              <a:t>Department of Psychology, Neuroscience &amp; Behaviour, McMaster University</a:t>
            </a:r>
            <a:endParaRPr lang="en-US" sz="1600" b="0" strike="noStrike" spc="-1">
              <a:latin typeface="Arial"/>
            </a:endParaRPr>
          </a:p>
          <a:p>
            <a:pPr algn="ctr">
              <a:lnSpc>
                <a:spcPct val="100000"/>
              </a:lnSpc>
            </a:pPr>
            <a:r>
              <a:rPr lang="en-CA" sz="1600" b="0" strike="noStrike" spc="-1">
                <a:solidFill>
                  <a:srgbClr val="000000"/>
                </a:solidFill>
                <a:latin typeface="Arial"/>
                <a:ea typeface="DejaVu Sans"/>
              </a:rPr>
              <a:t>²School of the Arts, McMaster University</a:t>
            </a:r>
            <a:endParaRPr lang="en-US" sz="1600" b="0" strike="noStrike" spc="-1">
              <a:latin typeface="Arial"/>
            </a:endParaRPr>
          </a:p>
          <a:p>
            <a:pPr algn="ctr">
              <a:lnSpc>
                <a:spcPct val="100000"/>
              </a:lnSpc>
            </a:pPr>
            <a:r>
              <a:rPr lang="en-CA" sz="1600" b="0" strike="noStrike" spc="-1">
                <a:solidFill>
                  <a:srgbClr val="000000"/>
                </a:solidFill>
                <a:latin typeface="Arial"/>
                <a:ea typeface="DejaVu Sans"/>
              </a:rPr>
              <a:t>contact: flannerm@mcmaster.ca</a:t>
            </a:r>
            <a:endParaRPr lang="en-US" sz="1600" b="0" strike="noStrike" spc="-1">
              <a:latin typeface="Arial"/>
            </a:endParaRPr>
          </a:p>
        </p:txBody>
      </p:sp>
      <p:pic>
        <p:nvPicPr>
          <p:cNvPr id="40" name="img MIMM" descr="mimm-logo.jpg"/>
          <p:cNvPicPr/>
          <p:nvPr/>
        </p:nvPicPr>
        <p:blipFill>
          <a:blip r:embed="rId2"/>
          <a:stretch/>
        </p:blipFill>
        <p:spPr>
          <a:xfrm>
            <a:off x="108000" y="132840"/>
            <a:ext cx="2913480" cy="692280"/>
          </a:xfrm>
          <a:prstGeom prst="rect">
            <a:avLst/>
          </a:prstGeom>
          <a:ln>
            <a:noFill/>
          </a:ln>
        </p:spPr>
      </p:pic>
      <p:pic>
        <p:nvPicPr>
          <p:cNvPr id="41" name="img DML"/>
          <p:cNvPicPr/>
          <p:nvPr/>
        </p:nvPicPr>
        <p:blipFill>
          <a:blip r:embed="rId3"/>
          <a:stretch/>
        </p:blipFill>
        <p:spPr>
          <a:xfrm>
            <a:off x="72360" y="936000"/>
            <a:ext cx="2948760" cy="1109160"/>
          </a:xfrm>
          <a:prstGeom prst="rect">
            <a:avLst/>
          </a:prstGeom>
          <a:ln>
            <a:noFill/>
          </a:ln>
        </p:spPr>
      </p:pic>
      <p:pic>
        <p:nvPicPr>
          <p:cNvPr id="42" name="img McMaster"/>
          <p:cNvPicPr/>
          <p:nvPr/>
        </p:nvPicPr>
        <p:blipFill>
          <a:blip r:embed="rId4"/>
          <a:stretch/>
        </p:blipFill>
        <p:spPr>
          <a:xfrm>
            <a:off x="12960000" y="108000"/>
            <a:ext cx="3412800" cy="1950120"/>
          </a:xfrm>
          <a:prstGeom prst="rect">
            <a:avLst/>
          </a:prstGeom>
          <a:ln>
            <a:noFill/>
          </a:ln>
        </p:spPr>
      </p:pic>
      <p:sp>
        <p:nvSpPr>
          <p:cNvPr id="43" name="CustomShape 3"/>
          <p:cNvSpPr/>
          <p:nvPr/>
        </p:nvSpPr>
        <p:spPr>
          <a:xfrm>
            <a:off x="144000" y="2952000"/>
            <a:ext cx="16197480" cy="6981480"/>
          </a:xfrm>
          <a:prstGeom prst="rect">
            <a:avLst/>
          </a:prstGeom>
          <a:solidFill>
            <a:srgbClr val="729FCF"/>
          </a:solidFill>
          <a:ln>
            <a:solidFill>
              <a:srgbClr val="3465A4"/>
            </a:solidFill>
          </a:ln>
        </p:spPr>
        <p:style>
          <a:lnRef idx="0">
            <a:scrgbClr r="0" g="0" b="0"/>
          </a:lnRef>
          <a:fillRef idx="0">
            <a:scrgbClr r="0" g="0" b="0"/>
          </a:fillRef>
          <a:effectRef idx="0">
            <a:scrgbClr r="0" g="0" b="0"/>
          </a:effectRef>
          <a:fontRef idx="minor"/>
        </p:style>
      </p:sp>
      <p:sp>
        <p:nvSpPr>
          <p:cNvPr id="44" name="CustomShape 4"/>
          <p:cNvSpPr/>
          <p:nvPr/>
        </p:nvSpPr>
        <p:spPr>
          <a:xfrm>
            <a:off x="5113800" y="3312000"/>
            <a:ext cx="7413480" cy="6191280"/>
          </a:xfrm>
          <a:prstGeom prst="rect">
            <a:avLst/>
          </a:prstGeom>
          <a:solidFill>
            <a:srgbClr val="DEE6EF"/>
          </a:solidFill>
          <a:ln>
            <a:solidFill>
              <a:srgbClr val="3465A4"/>
            </a:solidFill>
          </a:ln>
        </p:spPr>
        <p:style>
          <a:lnRef idx="0">
            <a:scrgbClr r="0" g="0" b="0"/>
          </a:lnRef>
          <a:fillRef idx="0">
            <a:scrgbClr r="0" g="0" b="0"/>
          </a:fillRef>
          <a:effectRef idx="0">
            <a:scrgbClr r="0" g="0" b="0"/>
          </a:effectRef>
          <a:fontRef idx="minor"/>
        </p:style>
      </p:sp>
      <p:sp>
        <p:nvSpPr>
          <p:cNvPr id="45" name="CustomShape 5"/>
          <p:cNvSpPr/>
          <p:nvPr/>
        </p:nvSpPr>
        <p:spPr>
          <a:xfrm>
            <a:off x="5257800" y="3436200"/>
            <a:ext cx="7053480" cy="5942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15000"/>
              </a:lnSpc>
            </a:pPr>
            <a:r>
              <a:rPr lang="en-US" sz="1800" b="1" strike="noStrike" spc="-1" dirty="0">
                <a:solidFill>
                  <a:srgbClr val="000000"/>
                </a:solidFill>
                <a:latin typeface="Arial"/>
                <a:ea typeface="DejaVu Sans"/>
              </a:rPr>
              <a:t>Background</a:t>
            </a:r>
            <a:endParaRPr lang="en-US" sz="1800" b="0" strike="noStrike" spc="-1" dirty="0">
              <a:latin typeface="Arial"/>
            </a:endParaRPr>
          </a:p>
          <a:p>
            <a:pPr>
              <a:lnSpc>
                <a:spcPct val="115000"/>
              </a:lnSpc>
            </a:pPr>
            <a:endParaRPr lang="en-US" sz="1800" b="0" strike="noStrike" spc="-1" dirty="0">
              <a:latin typeface="Arial"/>
            </a:endParaRPr>
          </a:p>
          <a:p>
            <a:pPr>
              <a:lnSpc>
                <a:spcPct val="115000"/>
              </a:lnSpc>
            </a:pPr>
            <a:r>
              <a:rPr lang="en-US" sz="1800" b="0" strike="noStrike" spc="-1" dirty="0">
                <a:solidFill>
                  <a:srgbClr val="000000"/>
                </a:solidFill>
                <a:latin typeface="Arial"/>
                <a:ea typeface="DejaVu Sans"/>
              </a:rPr>
              <a:t>Music-genre preferences are linked to personality, though classification inconsistencies limit this research</a:t>
            </a:r>
            <a:r>
              <a:rPr lang="en-US" sz="1800" b="0" strike="noStrike" spc="-1" baseline="33000" dirty="0">
                <a:solidFill>
                  <a:srgbClr val="000000"/>
                </a:solidFill>
                <a:latin typeface="Arial"/>
                <a:ea typeface="DejaVu Sans"/>
              </a:rPr>
              <a:t>1,2</a:t>
            </a:r>
            <a:endParaRPr lang="en-US" sz="1800" b="0" strike="noStrike" spc="-1" dirty="0">
              <a:latin typeface="Arial"/>
            </a:endParaRPr>
          </a:p>
          <a:p>
            <a:pPr>
              <a:lnSpc>
                <a:spcPct val="115000"/>
              </a:lnSpc>
            </a:pPr>
            <a:endParaRPr lang="en-US" sz="1800" b="0" strike="noStrike" spc="-1" dirty="0">
              <a:latin typeface="Arial"/>
            </a:endParaRPr>
          </a:p>
          <a:p>
            <a:pPr>
              <a:lnSpc>
                <a:spcPct val="115000"/>
              </a:lnSpc>
            </a:pPr>
            <a:r>
              <a:rPr lang="en-US" sz="1800" b="0" strike="noStrike" spc="-1" dirty="0">
                <a:solidFill>
                  <a:srgbClr val="000000"/>
                </a:solidFill>
                <a:latin typeface="Arial"/>
                <a:ea typeface="DejaVu Sans"/>
              </a:rPr>
              <a:t>Previous studies reveal relationships between primary and secondary genres based on acoustic features</a:t>
            </a:r>
            <a:r>
              <a:rPr lang="en-US" sz="1800" b="0" strike="noStrike" spc="-1" baseline="33000" dirty="0">
                <a:solidFill>
                  <a:srgbClr val="000000"/>
                </a:solidFill>
                <a:latin typeface="Arial"/>
                <a:ea typeface="DejaVu Sans"/>
              </a:rPr>
              <a:t>3</a:t>
            </a:r>
            <a:r>
              <a:rPr lang="en-US" sz="1800" b="0" strike="noStrike" spc="-1" dirty="0">
                <a:solidFill>
                  <a:srgbClr val="000000"/>
                </a:solidFill>
                <a:latin typeface="Arial"/>
                <a:ea typeface="DejaVu Sans"/>
              </a:rPr>
              <a:t>; e.g. “Metal-heads” prefer faster tempo Jazz </a:t>
            </a:r>
            <a:endParaRPr lang="en-US" sz="1800" b="0" strike="noStrike" spc="-1" dirty="0">
              <a:latin typeface="Arial"/>
            </a:endParaRPr>
          </a:p>
          <a:p>
            <a:pPr>
              <a:lnSpc>
                <a:spcPct val="115000"/>
              </a:lnSpc>
            </a:pPr>
            <a:endParaRPr lang="en-US" sz="1800" b="0" strike="noStrike" spc="-1" dirty="0">
              <a:latin typeface="Arial"/>
            </a:endParaRPr>
          </a:p>
          <a:p>
            <a:pPr>
              <a:lnSpc>
                <a:spcPct val="115000"/>
              </a:lnSpc>
            </a:pPr>
            <a:r>
              <a:rPr lang="en-US" sz="1800" b="1" strike="noStrike" spc="-1" dirty="0">
                <a:solidFill>
                  <a:srgbClr val="000000"/>
                </a:solidFill>
                <a:latin typeface="Arial"/>
                <a:ea typeface="DejaVu Sans"/>
              </a:rPr>
              <a:t>Research question</a:t>
            </a:r>
            <a:endParaRPr lang="en-US" sz="1800" b="0" strike="noStrike" spc="-1" dirty="0">
              <a:latin typeface="Arial"/>
            </a:endParaRPr>
          </a:p>
          <a:p>
            <a:pPr>
              <a:lnSpc>
                <a:spcPct val="115000"/>
              </a:lnSpc>
            </a:pPr>
            <a:endParaRPr lang="en-US" sz="1800" b="0" strike="noStrike" spc="-1" dirty="0">
              <a:latin typeface="Arial"/>
            </a:endParaRPr>
          </a:p>
          <a:p>
            <a:pPr>
              <a:lnSpc>
                <a:spcPct val="115000"/>
              </a:lnSpc>
            </a:pPr>
            <a:r>
              <a:rPr lang="en-US" sz="1800" b="0" strike="noStrike" spc="-1" dirty="0">
                <a:solidFill>
                  <a:srgbClr val="000000"/>
                </a:solidFill>
                <a:latin typeface="Arial"/>
                <a:ea typeface="DejaVu Sans"/>
              </a:rPr>
              <a:t>Is there a relationship between personality and preference for acoustic features (e.g., tempo, mode, register) in western music?</a:t>
            </a:r>
            <a:endParaRPr lang="en-US" sz="1800" b="0" strike="noStrike" spc="-1" dirty="0">
              <a:latin typeface="Arial"/>
            </a:endParaRPr>
          </a:p>
          <a:p>
            <a:pPr>
              <a:lnSpc>
                <a:spcPct val="115000"/>
              </a:lnSpc>
            </a:pPr>
            <a:endParaRPr lang="en-US" sz="1800" b="0" strike="noStrike" spc="-1" dirty="0">
              <a:latin typeface="Arial"/>
            </a:endParaRPr>
          </a:p>
        </p:txBody>
      </p:sp>
      <p:grpSp>
        <p:nvGrpSpPr>
          <p:cNvPr id="46" name="Group 6"/>
          <p:cNvGrpSpPr/>
          <p:nvPr/>
        </p:nvGrpSpPr>
        <p:grpSpPr>
          <a:xfrm>
            <a:off x="144000" y="2232000"/>
            <a:ext cx="16197120" cy="573120"/>
            <a:chOff x="144000" y="2232000"/>
            <a:chExt cx="16197120" cy="573120"/>
          </a:xfrm>
        </p:grpSpPr>
        <p:sp>
          <p:nvSpPr>
            <p:cNvPr id="47" name="CustomShape 7"/>
            <p:cNvSpPr/>
            <p:nvPr/>
          </p:nvSpPr>
          <p:spPr>
            <a:xfrm>
              <a:off x="144000" y="2232000"/>
              <a:ext cx="16197120" cy="573120"/>
            </a:xfrm>
            <a:prstGeom prst="rect">
              <a:avLst/>
            </a:prstGeom>
            <a:solidFill>
              <a:srgbClr val="2B4A76"/>
            </a:solidFill>
            <a:ln>
              <a:solidFill>
                <a:srgbClr val="3465A4"/>
              </a:solidFill>
            </a:ln>
          </p:spPr>
          <p:style>
            <a:lnRef idx="0">
              <a:scrgbClr r="0" g="0" b="0"/>
            </a:lnRef>
            <a:fillRef idx="0">
              <a:scrgbClr r="0" g="0" b="0"/>
            </a:fillRef>
            <a:effectRef idx="0">
              <a:scrgbClr r="0" g="0" b="0"/>
            </a:effectRef>
            <a:fontRef idx="minor"/>
          </p:style>
        </p:sp>
        <p:sp>
          <p:nvSpPr>
            <p:cNvPr id="48" name="CustomShape 8"/>
            <p:cNvSpPr/>
            <p:nvPr/>
          </p:nvSpPr>
          <p:spPr>
            <a:xfrm>
              <a:off x="216000" y="2304000"/>
              <a:ext cx="2735280" cy="43128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rPr>
                <a:t>BACKGROUND</a:t>
              </a:r>
              <a:endParaRPr lang="en-US" sz="2200" b="0" strike="noStrike" spc="-1" dirty="0">
                <a:solidFill>
                  <a:schemeClr val="bg1"/>
                </a:solidFill>
                <a:latin typeface="Arial"/>
              </a:endParaRPr>
            </a:p>
          </p:txBody>
        </p:sp>
        <p:sp>
          <p:nvSpPr>
            <p:cNvPr id="49" name="CustomShape 9"/>
            <p:cNvSpPr/>
            <p:nvPr/>
          </p:nvSpPr>
          <p:spPr>
            <a:xfrm>
              <a:off x="4320000" y="2304000"/>
              <a:ext cx="2159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5" action="ppaction://hlinksldjump">
                    <a:extLst>
                      <a:ext uri="{A12FA001-AC4F-418D-AE19-62706E023703}">
                        <ahyp:hlinkClr xmlns:ahyp="http://schemas.microsoft.com/office/drawing/2018/hyperlinkcolor" val="tx"/>
                      </a:ext>
                    </a:extLst>
                  </a:hlinkClick>
                </a:rPr>
                <a:t>METHODS</a:t>
              </a:r>
              <a:endParaRPr lang="en-US" sz="2200" b="0" strike="noStrike" spc="-1" dirty="0">
                <a:solidFill>
                  <a:schemeClr val="bg1"/>
                </a:solidFill>
                <a:latin typeface="Arial"/>
              </a:endParaRPr>
            </a:p>
          </p:txBody>
        </p:sp>
        <p:sp>
          <p:nvSpPr>
            <p:cNvPr id="50" name="CustomShape 10"/>
            <p:cNvSpPr/>
            <p:nvPr/>
          </p:nvSpPr>
          <p:spPr>
            <a:xfrm>
              <a:off x="7848000" y="2306160"/>
              <a:ext cx="2159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6" action="ppaction://hlinksldjump">
                    <a:extLst>
                      <a:ext uri="{A12FA001-AC4F-418D-AE19-62706E023703}">
                        <ahyp:hlinkClr xmlns:ahyp="http://schemas.microsoft.com/office/drawing/2018/hyperlinkcolor" val="tx"/>
                      </a:ext>
                    </a:extLst>
                  </a:hlinkClick>
                </a:rPr>
                <a:t>RESULTS I</a:t>
              </a:r>
              <a:endParaRPr lang="en-US" sz="2200" b="0" strike="noStrike" spc="-1" dirty="0">
                <a:solidFill>
                  <a:schemeClr val="bg1"/>
                </a:solidFill>
                <a:latin typeface="Arial"/>
              </a:endParaRPr>
            </a:p>
          </p:txBody>
        </p:sp>
        <p:sp>
          <p:nvSpPr>
            <p:cNvPr id="51" name="CustomShape 11"/>
            <p:cNvSpPr/>
            <p:nvPr/>
          </p:nvSpPr>
          <p:spPr>
            <a:xfrm>
              <a:off x="13608000" y="2306160"/>
              <a:ext cx="2663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7" action="ppaction://hlinksldjump">
                    <a:extLst>
                      <a:ext uri="{A12FA001-AC4F-418D-AE19-62706E023703}">
                        <ahyp:hlinkClr xmlns:ahyp="http://schemas.microsoft.com/office/drawing/2018/hyperlinkcolor" val="tx"/>
                      </a:ext>
                    </a:extLst>
                  </a:hlinkClick>
                </a:rPr>
                <a:t>DISCUSSION</a:t>
              </a:r>
              <a:endParaRPr lang="en-US" sz="2200" b="0" strike="noStrike" spc="-1" dirty="0">
                <a:solidFill>
                  <a:schemeClr val="bg1"/>
                </a:solidFill>
                <a:latin typeface="Arial"/>
              </a:endParaRPr>
            </a:p>
          </p:txBody>
        </p:sp>
        <p:sp>
          <p:nvSpPr>
            <p:cNvPr id="52" name="CustomShape 12"/>
            <p:cNvSpPr/>
            <p:nvPr/>
          </p:nvSpPr>
          <p:spPr>
            <a:xfrm>
              <a:off x="10080000" y="2306160"/>
              <a:ext cx="2159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8" action="ppaction://hlinksldjump">
                    <a:extLst>
                      <a:ext uri="{A12FA001-AC4F-418D-AE19-62706E023703}">
                        <ahyp:hlinkClr xmlns:ahyp="http://schemas.microsoft.com/office/drawing/2018/hyperlinkcolor" val="tx"/>
                      </a:ext>
                    </a:extLst>
                  </a:hlinkClick>
                </a:rPr>
                <a:t>RESULTS II</a:t>
              </a:r>
              <a:endParaRPr lang="en-US" sz="2200" b="0" strike="noStrike" spc="-1" dirty="0">
                <a:solidFill>
                  <a:schemeClr val="bg1"/>
                </a:solidFill>
                <a:latin typeface="Arial"/>
              </a:endParaRPr>
            </a:p>
          </p:txBody>
        </p:sp>
      </p:grpSp>
      <p:sp>
        <p:nvSpPr>
          <p:cNvPr id="53" name="CustomShape 13"/>
          <p:cNvSpPr/>
          <p:nvPr/>
        </p:nvSpPr>
        <p:spPr>
          <a:xfrm>
            <a:off x="144000" y="2805840"/>
            <a:ext cx="2807280" cy="145440"/>
          </a:xfrm>
          <a:prstGeom prst="rect">
            <a:avLst/>
          </a:prstGeom>
          <a:solidFill>
            <a:srgbClr val="3465A4"/>
          </a:solidFill>
          <a:ln>
            <a:solidFill>
              <a:srgbClr val="3465A4"/>
            </a:solidFill>
          </a:ln>
        </p:spPr>
        <p:style>
          <a:lnRef idx="0">
            <a:scrgbClr r="0" g="0" b="0"/>
          </a:lnRef>
          <a:fillRef idx="0">
            <a:scrgbClr r="0" g="0" b="0"/>
          </a:fillRef>
          <a:effectRef idx="0">
            <a:scrgbClr r="0" g="0" b="0"/>
          </a:effectRef>
          <a:fontRef idx="minor"/>
        </p:style>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CustomShape 1"/>
          <p:cNvSpPr/>
          <p:nvPr/>
        </p:nvSpPr>
        <p:spPr>
          <a:xfrm>
            <a:off x="3600000" y="69840"/>
            <a:ext cx="9285120" cy="1150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3200" b="0" strike="noStrike" spc="-1">
                <a:solidFill>
                  <a:srgbClr val="000000"/>
                </a:solidFill>
                <a:latin typeface="Arial"/>
                <a:ea typeface="DejaVu Sans"/>
              </a:rPr>
              <a:t>Introducing MAFs: Music Acoustic Features and their Relationship to Personality</a:t>
            </a:r>
            <a:endParaRPr lang="en-US" sz="3200" b="0" strike="noStrike" spc="-1">
              <a:latin typeface="Arial"/>
            </a:endParaRPr>
          </a:p>
        </p:txBody>
      </p:sp>
      <p:sp>
        <p:nvSpPr>
          <p:cNvPr id="55" name="CustomShape 2"/>
          <p:cNvSpPr/>
          <p:nvPr/>
        </p:nvSpPr>
        <p:spPr>
          <a:xfrm>
            <a:off x="3600000" y="1116000"/>
            <a:ext cx="9285120" cy="1076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1600" b="0" strike="noStrike" spc="-1">
                <a:solidFill>
                  <a:srgbClr val="000000"/>
                </a:solidFill>
                <a:latin typeface="Arial"/>
                <a:ea typeface="DejaVu Sans"/>
              </a:rPr>
              <a:t>Maya B. Flannery</a:t>
            </a:r>
            <a:r>
              <a:rPr lang="en-CA" sz="1600" b="0" strike="noStrike" spc="-1" baseline="33000">
                <a:solidFill>
                  <a:srgbClr val="000000"/>
                </a:solidFill>
                <a:latin typeface="Arial"/>
                <a:ea typeface="DejaVu Sans"/>
              </a:rPr>
              <a:t>1</a:t>
            </a:r>
            <a:r>
              <a:rPr lang="en-CA" sz="1600" b="0" strike="noStrike" spc="-1">
                <a:solidFill>
                  <a:srgbClr val="000000"/>
                </a:solidFill>
                <a:latin typeface="Arial"/>
                <a:ea typeface="DejaVu Sans"/>
              </a:rPr>
              <a:t> and Matthew H. Woolhouse</a:t>
            </a:r>
            <a:r>
              <a:rPr lang="en-CA" sz="1600" b="0" strike="noStrike" spc="-1" baseline="33000">
                <a:solidFill>
                  <a:srgbClr val="000000"/>
                </a:solidFill>
                <a:latin typeface="Arial"/>
                <a:ea typeface="DejaVu Sans"/>
              </a:rPr>
              <a:t>2</a:t>
            </a:r>
            <a:endParaRPr lang="en-US" sz="1600" b="0" strike="noStrike" spc="-1">
              <a:latin typeface="Arial"/>
            </a:endParaRPr>
          </a:p>
          <a:p>
            <a:pPr algn="ctr">
              <a:lnSpc>
                <a:spcPct val="100000"/>
              </a:lnSpc>
            </a:pPr>
            <a:r>
              <a:rPr lang="en-CA" sz="1600" b="0" strike="noStrike" spc="-1" baseline="33000">
                <a:solidFill>
                  <a:srgbClr val="000000"/>
                </a:solidFill>
                <a:latin typeface="Arial"/>
                <a:ea typeface="DejaVu Sans"/>
              </a:rPr>
              <a:t>1</a:t>
            </a:r>
            <a:r>
              <a:rPr lang="en-CA" sz="1600" b="0" strike="noStrike" spc="-1">
                <a:solidFill>
                  <a:srgbClr val="000000"/>
                </a:solidFill>
                <a:latin typeface="Arial"/>
                <a:ea typeface="DejaVu Sans"/>
              </a:rPr>
              <a:t>Department of Psychology, Neuroscience &amp; Behaviour, McMaster University</a:t>
            </a:r>
            <a:endParaRPr lang="en-US" sz="1600" b="0" strike="noStrike" spc="-1">
              <a:latin typeface="Arial"/>
            </a:endParaRPr>
          </a:p>
          <a:p>
            <a:pPr algn="ctr">
              <a:lnSpc>
                <a:spcPct val="100000"/>
              </a:lnSpc>
            </a:pPr>
            <a:r>
              <a:rPr lang="en-CA" sz="1600" b="0" strike="noStrike" spc="-1">
                <a:solidFill>
                  <a:srgbClr val="000000"/>
                </a:solidFill>
                <a:latin typeface="Arial"/>
                <a:ea typeface="DejaVu Sans"/>
              </a:rPr>
              <a:t>²School of the Arts, McMaster University</a:t>
            </a:r>
            <a:endParaRPr lang="en-US" sz="1600" b="0" strike="noStrike" spc="-1">
              <a:latin typeface="Arial"/>
            </a:endParaRPr>
          </a:p>
          <a:p>
            <a:pPr algn="ctr">
              <a:lnSpc>
                <a:spcPct val="100000"/>
              </a:lnSpc>
            </a:pPr>
            <a:r>
              <a:rPr lang="en-CA" sz="1600" b="0" strike="noStrike" spc="-1">
                <a:solidFill>
                  <a:srgbClr val="000000"/>
                </a:solidFill>
                <a:latin typeface="Arial"/>
                <a:ea typeface="DejaVu Sans"/>
              </a:rPr>
              <a:t>contact: flannerm@mcmaster.ca</a:t>
            </a:r>
            <a:endParaRPr lang="en-US" sz="1600" b="0" strike="noStrike" spc="-1">
              <a:latin typeface="Arial"/>
            </a:endParaRPr>
          </a:p>
        </p:txBody>
      </p:sp>
      <p:pic>
        <p:nvPicPr>
          <p:cNvPr id="56" name="img MIMM_2" descr="mimm-logo.jpg"/>
          <p:cNvPicPr/>
          <p:nvPr/>
        </p:nvPicPr>
        <p:blipFill>
          <a:blip r:embed="rId2"/>
          <a:stretch/>
        </p:blipFill>
        <p:spPr>
          <a:xfrm>
            <a:off x="108000" y="132840"/>
            <a:ext cx="2913480" cy="692280"/>
          </a:xfrm>
          <a:prstGeom prst="rect">
            <a:avLst/>
          </a:prstGeom>
          <a:ln>
            <a:noFill/>
          </a:ln>
        </p:spPr>
      </p:pic>
      <p:pic>
        <p:nvPicPr>
          <p:cNvPr id="57" name="img DML_2"/>
          <p:cNvPicPr/>
          <p:nvPr/>
        </p:nvPicPr>
        <p:blipFill>
          <a:blip r:embed="rId3"/>
          <a:stretch/>
        </p:blipFill>
        <p:spPr>
          <a:xfrm>
            <a:off x="72360" y="936000"/>
            <a:ext cx="2948760" cy="1109160"/>
          </a:xfrm>
          <a:prstGeom prst="rect">
            <a:avLst/>
          </a:prstGeom>
          <a:ln>
            <a:noFill/>
          </a:ln>
        </p:spPr>
      </p:pic>
      <p:pic>
        <p:nvPicPr>
          <p:cNvPr id="58" name="img McMaster_2"/>
          <p:cNvPicPr/>
          <p:nvPr/>
        </p:nvPicPr>
        <p:blipFill>
          <a:blip r:embed="rId4"/>
          <a:stretch/>
        </p:blipFill>
        <p:spPr>
          <a:xfrm>
            <a:off x="12960000" y="108000"/>
            <a:ext cx="3412800" cy="1950120"/>
          </a:xfrm>
          <a:prstGeom prst="rect">
            <a:avLst/>
          </a:prstGeom>
          <a:ln>
            <a:noFill/>
          </a:ln>
        </p:spPr>
      </p:pic>
      <p:sp>
        <p:nvSpPr>
          <p:cNvPr id="59" name="CustomShape 3"/>
          <p:cNvSpPr/>
          <p:nvPr/>
        </p:nvSpPr>
        <p:spPr>
          <a:xfrm>
            <a:off x="144000" y="2952000"/>
            <a:ext cx="16197480" cy="6981480"/>
          </a:xfrm>
          <a:prstGeom prst="rect">
            <a:avLst/>
          </a:prstGeom>
          <a:solidFill>
            <a:srgbClr val="729FCF"/>
          </a:solidFill>
          <a:ln>
            <a:solidFill>
              <a:srgbClr val="3465A4"/>
            </a:solidFill>
          </a:ln>
        </p:spPr>
        <p:style>
          <a:lnRef idx="0">
            <a:scrgbClr r="0" g="0" b="0"/>
          </a:lnRef>
          <a:fillRef idx="0">
            <a:scrgbClr r="0" g="0" b="0"/>
          </a:fillRef>
          <a:effectRef idx="0">
            <a:scrgbClr r="0" g="0" b="0"/>
          </a:effectRef>
          <a:fontRef idx="minor"/>
        </p:style>
      </p:sp>
      <p:sp>
        <p:nvSpPr>
          <p:cNvPr id="60" name="CustomShape 4"/>
          <p:cNvSpPr/>
          <p:nvPr/>
        </p:nvSpPr>
        <p:spPr>
          <a:xfrm>
            <a:off x="288000" y="7992000"/>
            <a:ext cx="4173120" cy="1798560"/>
          </a:xfrm>
          <a:prstGeom prst="rect">
            <a:avLst/>
          </a:prstGeom>
          <a:solidFill>
            <a:srgbClr val="DEE6EF"/>
          </a:solidFill>
          <a:ln>
            <a:solidFill>
              <a:srgbClr val="3465A4"/>
            </a:solidFill>
          </a:ln>
        </p:spPr>
        <p:style>
          <a:lnRef idx="0">
            <a:scrgbClr r="0" g="0" b="0"/>
          </a:lnRef>
          <a:fillRef idx="0">
            <a:scrgbClr r="0" g="0" b="0"/>
          </a:fillRef>
          <a:effectRef idx="0">
            <a:scrgbClr r="0" g="0" b="0"/>
          </a:effectRef>
          <a:fontRef idx="minor"/>
        </p:style>
      </p:sp>
      <p:sp>
        <p:nvSpPr>
          <p:cNvPr id="61" name="CustomShape 5"/>
          <p:cNvSpPr/>
          <p:nvPr/>
        </p:nvSpPr>
        <p:spPr>
          <a:xfrm>
            <a:off x="288000" y="5544000"/>
            <a:ext cx="4173120" cy="2302560"/>
          </a:xfrm>
          <a:prstGeom prst="rect">
            <a:avLst/>
          </a:prstGeom>
          <a:solidFill>
            <a:srgbClr val="DEE6EF"/>
          </a:solidFill>
          <a:ln>
            <a:solidFill>
              <a:srgbClr val="3465A4"/>
            </a:solidFill>
          </a:ln>
        </p:spPr>
        <p:style>
          <a:lnRef idx="0">
            <a:scrgbClr r="0" g="0" b="0"/>
          </a:lnRef>
          <a:fillRef idx="0">
            <a:scrgbClr r="0" g="0" b="0"/>
          </a:fillRef>
          <a:effectRef idx="0">
            <a:scrgbClr r="0" g="0" b="0"/>
          </a:effectRef>
          <a:fontRef idx="minor"/>
        </p:style>
      </p:sp>
      <p:sp>
        <p:nvSpPr>
          <p:cNvPr id="62" name="CustomShape 6"/>
          <p:cNvSpPr/>
          <p:nvPr/>
        </p:nvSpPr>
        <p:spPr>
          <a:xfrm>
            <a:off x="288000" y="3096000"/>
            <a:ext cx="4173120" cy="2302560"/>
          </a:xfrm>
          <a:prstGeom prst="rect">
            <a:avLst/>
          </a:prstGeom>
          <a:solidFill>
            <a:srgbClr val="DEE6EF"/>
          </a:solidFill>
          <a:ln>
            <a:solidFill>
              <a:srgbClr val="3465A4"/>
            </a:solidFill>
          </a:ln>
        </p:spPr>
        <p:style>
          <a:lnRef idx="0">
            <a:scrgbClr r="0" g="0" b="0"/>
          </a:lnRef>
          <a:fillRef idx="0">
            <a:scrgbClr r="0" g="0" b="0"/>
          </a:fillRef>
          <a:effectRef idx="0">
            <a:scrgbClr r="0" g="0" b="0"/>
          </a:effectRef>
          <a:fontRef idx="minor"/>
        </p:style>
      </p:sp>
      <p:sp>
        <p:nvSpPr>
          <p:cNvPr id="63" name="CustomShape 7"/>
          <p:cNvSpPr/>
          <p:nvPr/>
        </p:nvSpPr>
        <p:spPr>
          <a:xfrm>
            <a:off x="432000" y="5725440"/>
            <a:ext cx="3940560" cy="1689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15000"/>
              </a:lnSpc>
            </a:pPr>
            <a:r>
              <a:rPr lang="en-US" sz="1400" b="1" strike="noStrike" spc="-1" dirty="0">
                <a:solidFill>
                  <a:srgbClr val="000000"/>
                </a:solidFill>
                <a:latin typeface="Arial"/>
                <a:ea typeface="DejaVu Sans"/>
              </a:rPr>
              <a:t>Personality Measure (Between-Subjects IV)</a:t>
            </a:r>
            <a:endParaRPr lang="en-US" sz="1400" b="0" strike="noStrike" spc="-1" dirty="0">
              <a:latin typeface="Arial"/>
            </a:endParaRPr>
          </a:p>
          <a:p>
            <a:pPr>
              <a:lnSpc>
                <a:spcPct val="115000"/>
              </a:lnSpc>
            </a:pP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Big Five Inventory: 44-item questionnaire determining an individual’s position along five personality factors:</a:t>
            </a:r>
            <a:endParaRPr lang="en-US" sz="1400" b="0" strike="noStrike" spc="-1" dirty="0">
              <a:latin typeface="Arial"/>
            </a:endParaRPr>
          </a:p>
          <a:p>
            <a:pPr marL="285840" indent="-284040">
              <a:lnSpc>
                <a:spcPct val="115000"/>
              </a:lnSpc>
              <a:buClr>
                <a:srgbClr val="000000"/>
              </a:buClr>
              <a:buFont typeface="Arial"/>
              <a:buChar char="•"/>
            </a:pPr>
            <a:r>
              <a:rPr lang="en-US" sz="1400" b="0" strike="noStrike" spc="-1" dirty="0">
                <a:solidFill>
                  <a:srgbClr val="000000"/>
                </a:solidFill>
                <a:latin typeface="Arial"/>
                <a:ea typeface="DejaVu Sans"/>
              </a:rPr>
              <a:t>Extraversion, Agreeableness, Conscientiousness, Neuroticism, Openness</a:t>
            </a:r>
            <a:endParaRPr lang="en-US" sz="1400" b="0" strike="noStrike" spc="-1" dirty="0">
              <a:latin typeface="Arial"/>
            </a:endParaRPr>
          </a:p>
        </p:txBody>
      </p:sp>
      <p:sp>
        <p:nvSpPr>
          <p:cNvPr id="64" name="CustomShape 8"/>
          <p:cNvSpPr/>
          <p:nvPr/>
        </p:nvSpPr>
        <p:spPr>
          <a:xfrm>
            <a:off x="4608000" y="3096000"/>
            <a:ext cx="4173120" cy="6693480"/>
          </a:xfrm>
          <a:prstGeom prst="rect">
            <a:avLst/>
          </a:prstGeom>
          <a:solidFill>
            <a:srgbClr val="DEE6EF"/>
          </a:solidFill>
          <a:ln>
            <a:solidFill>
              <a:srgbClr val="3465A4"/>
            </a:solidFill>
          </a:ln>
        </p:spPr>
        <p:style>
          <a:lnRef idx="0">
            <a:scrgbClr r="0" g="0" b="0"/>
          </a:lnRef>
          <a:fillRef idx="0">
            <a:scrgbClr r="0" g="0" b="0"/>
          </a:fillRef>
          <a:effectRef idx="0">
            <a:scrgbClr r="0" g="0" b="0"/>
          </a:effectRef>
          <a:fontRef idx="minor"/>
        </p:style>
      </p:sp>
      <p:sp>
        <p:nvSpPr>
          <p:cNvPr id="65" name="CustomShape 9"/>
          <p:cNvSpPr/>
          <p:nvPr/>
        </p:nvSpPr>
        <p:spPr>
          <a:xfrm>
            <a:off x="8928000" y="3096000"/>
            <a:ext cx="7270560" cy="3526560"/>
          </a:xfrm>
          <a:prstGeom prst="rect">
            <a:avLst/>
          </a:prstGeom>
          <a:solidFill>
            <a:srgbClr val="DEE6EF"/>
          </a:solidFill>
          <a:ln>
            <a:solidFill>
              <a:srgbClr val="3465A4"/>
            </a:solidFill>
          </a:ln>
        </p:spPr>
        <p:style>
          <a:lnRef idx="0">
            <a:scrgbClr r="0" g="0" b="0"/>
          </a:lnRef>
          <a:fillRef idx="0">
            <a:scrgbClr r="0" g="0" b="0"/>
          </a:fillRef>
          <a:effectRef idx="0">
            <a:scrgbClr r="0" g="0" b="0"/>
          </a:effectRef>
          <a:fontRef idx="minor"/>
        </p:style>
      </p:sp>
      <p:pic>
        <p:nvPicPr>
          <p:cNvPr id="66" name="Picture 4"/>
          <p:cNvPicPr/>
          <p:nvPr/>
        </p:nvPicPr>
        <p:blipFill>
          <a:blip r:embed="rId5"/>
          <a:stretch/>
        </p:blipFill>
        <p:spPr>
          <a:xfrm>
            <a:off x="9000000" y="3168000"/>
            <a:ext cx="7089840" cy="2734560"/>
          </a:xfrm>
          <a:prstGeom prst="rect">
            <a:avLst/>
          </a:prstGeom>
          <a:ln>
            <a:noFill/>
          </a:ln>
        </p:spPr>
      </p:pic>
      <p:sp>
        <p:nvSpPr>
          <p:cNvPr id="67" name="CustomShape 10"/>
          <p:cNvSpPr/>
          <p:nvPr/>
        </p:nvSpPr>
        <p:spPr>
          <a:xfrm>
            <a:off x="4681440" y="3240000"/>
            <a:ext cx="4029120" cy="6525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15000"/>
              </a:lnSpc>
            </a:pPr>
            <a:r>
              <a:rPr lang="en-US" sz="1400" b="1" strike="noStrike" spc="-1" dirty="0">
                <a:solidFill>
                  <a:srgbClr val="000000"/>
                </a:solidFill>
                <a:latin typeface="Arial"/>
                <a:ea typeface="DejaVu Sans"/>
              </a:rPr>
              <a:t>Stimuli (Within-Subjects IV)</a:t>
            </a:r>
            <a:endParaRPr lang="en-US" sz="1400" b="0" strike="noStrike" spc="-1" dirty="0">
              <a:latin typeface="Arial"/>
            </a:endParaRPr>
          </a:p>
          <a:p>
            <a:pPr>
              <a:lnSpc>
                <a:spcPct val="115000"/>
              </a:lnSpc>
            </a:pP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Dynamic: Forte/Piano</a:t>
            </a:r>
            <a:endParaRPr lang="en-US" sz="1400" b="0" strike="noStrike" spc="-1" dirty="0">
              <a:latin typeface="Arial"/>
            </a:endParaRPr>
          </a:p>
          <a:p>
            <a:pPr marL="216000" indent="-214560">
              <a:lnSpc>
                <a:spcPct val="115000"/>
              </a:lnSpc>
              <a:buClr>
                <a:srgbClr val="000000"/>
              </a:buClr>
              <a:buSzPct val="45000"/>
              <a:buFont typeface="Wingdings" charset="2"/>
              <a:buChar char=""/>
            </a:pPr>
            <a:r>
              <a:rPr lang="en-US" sz="1400" b="0" strike="noStrike" spc="-1" dirty="0">
                <a:solidFill>
                  <a:srgbClr val="000000"/>
                </a:solidFill>
                <a:latin typeface="Arial"/>
                <a:ea typeface="DejaVu Sans"/>
              </a:rPr>
              <a:t>Stimulus intensity was normalized</a:t>
            </a:r>
            <a:endParaRPr lang="en-US" sz="1400" b="0" strike="noStrike" spc="-1" dirty="0">
              <a:latin typeface="Arial"/>
            </a:endParaRPr>
          </a:p>
          <a:p>
            <a:pPr marL="216000" indent="-214560">
              <a:lnSpc>
                <a:spcPct val="115000"/>
              </a:lnSpc>
              <a:buClr>
                <a:srgbClr val="000000"/>
              </a:buClr>
              <a:buSzPct val="45000"/>
              <a:buFont typeface="Wingdings" charset="2"/>
              <a:buChar char=""/>
            </a:pPr>
            <a:r>
              <a:rPr lang="en-US" sz="1400" b="0" strike="noStrike" spc="-1" dirty="0">
                <a:solidFill>
                  <a:srgbClr val="000000"/>
                </a:solidFill>
                <a:latin typeface="Arial"/>
                <a:ea typeface="DejaVu Sans"/>
              </a:rPr>
              <a:t>Spectral and amplitude envelopes differed; produce ‘soft’ versus ‘hard’ playing</a:t>
            </a:r>
            <a:endParaRPr lang="en-US" sz="1400" b="0" strike="noStrike" spc="-1" dirty="0">
              <a:latin typeface="Arial"/>
            </a:endParaRPr>
          </a:p>
          <a:p>
            <a:pPr>
              <a:lnSpc>
                <a:spcPct val="115000"/>
              </a:lnSpc>
            </a:pP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Mode: Major/Minor</a:t>
            </a:r>
            <a:endParaRPr lang="en-US" sz="1400" b="0" strike="noStrike" spc="-1" dirty="0">
              <a:latin typeface="Arial"/>
            </a:endParaRPr>
          </a:p>
          <a:p>
            <a:pPr marL="287190" indent="-285750">
              <a:lnSpc>
                <a:spcPct val="115000"/>
              </a:lnSpc>
              <a:buClr>
                <a:srgbClr val="000000"/>
              </a:buClr>
              <a:buFont typeface="Arial" panose="020B0604020202020204" pitchFamily="34" charset="0"/>
              <a:buChar char="•"/>
            </a:pPr>
            <a:r>
              <a:rPr lang="en-US" sz="1400" b="0" strike="noStrike" spc="-1" dirty="0">
                <a:solidFill>
                  <a:srgbClr val="000000"/>
                </a:solidFill>
                <a:latin typeface="Arial"/>
                <a:ea typeface="DejaVu Sans"/>
              </a:rPr>
              <a:t>Original work in Major key</a:t>
            </a:r>
            <a:endParaRPr lang="en-US" sz="1400" b="0" strike="noStrike" spc="-1" dirty="0">
              <a:latin typeface="Arial"/>
            </a:endParaRPr>
          </a:p>
          <a:p>
            <a:pPr marL="287190" indent="-285750">
              <a:lnSpc>
                <a:spcPct val="115000"/>
              </a:lnSpc>
              <a:buClr>
                <a:srgbClr val="000000"/>
              </a:buClr>
              <a:buFont typeface="Arial" panose="020B0604020202020204" pitchFamily="34" charset="0"/>
              <a:buChar char="•"/>
            </a:pPr>
            <a:r>
              <a:rPr lang="en-US" sz="1400" b="0" strike="noStrike" spc="-1" dirty="0">
                <a:solidFill>
                  <a:srgbClr val="000000"/>
                </a:solidFill>
                <a:latin typeface="Arial"/>
                <a:ea typeface="DejaVu Sans"/>
              </a:rPr>
              <a:t>Transposed to parallel minor</a:t>
            </a:r>
            <a:endParaRPr lang="en-US" sz="1400" b="0" strike="noStrike" spc="-1" dirty="0">
              <a:latin typeface="Arial"/>
            </a:endParaRPr>
          </a:p>
          <a:p>
            <a:pPr>
              <a:lnSpc>
                <a:spcPct val="115000"/>
              </a:lnSpc>
            </a:pP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Piece: Three 16-second piano excerpts from </a:t>
            </a:r>
            <a:endParaRPr lang="en-US" sz="1400" b="0" strike="noStrike" spc="-1" dirty="0">
              <a:latin typeface="Arial"/>
            </a:endParaRPr>
          </a:p>
          <a:p>
            <a:pPr marL="285840" indent="-284040">
              <a:lnSpc>
                <a:spcPct val="115000"/>
              </a:lnSpc>
              <a:buClr>
                <a:srgbClr val="000000"/>
              </a:buClr>
              <a:buFont typeface="Arial"/>
              <a:buChar char="•"/>
            </a:pPr>
            <a:r>
              <a:rPr lang="en-US" sz="1400" b="0" strike="noStrike" spc="-1" dirty="0">
                <a:solidFill>
                  <a:srgbClr val="000000"/>
                </a:solidFill>
                <a:latin typeface="Arial"/>
                <a:ea typeface="DejaVu Sans"/>
              </a:rPr>
              <a:t>Bach, Prelude in C# Major, BWV 848 </a:t>
            </a:r>
            <a:endParaRPr lang="en-US" sz="1400" b="0" strike="noStrike" spc="-1" dirty="0">
              <a:latin typeface="Arial"/>
            </a:endParaRPr>
          </a:p>
          <a:p>
            <a:pPr marL="285840" indent="-284040">
              <a:lnSpc>
                <a:spcPct val="115000"/>
              </a:lnSpc>
              <a:buClr>
                <a:srgbClr val="000000"/>
              </a:buClr>
              <a:buFont typeface="Arial"/>
              <a:buChar char="•"/>
            </a:pPr>
            <a:r>
              <a:rPr lang="en-US" sz="1400" b="0" strike="noStrike" spc="-1" dirty="0">
                <a:solidFill>
                  <a:srgbClr val="000000"/>
                </a:solidFill>
                <a:latin typeface="Arial"/>
                <a:ea typeface="DejaVu Sans"/>
              </a:rPr>
              <a:t>Mozart, Piano Sonata in D Major, K311 </a:t>
            </a:r>
            <a:endParaRPr lang="en-US" sz="1400" b="0" strike="noStrike" spc="-1" dirty="0">
              <a:latin typeface="Arial"/>
            </a:endParaRPr>
          </a:p>
          <a:p>
            <a:pPr marL="285840" indent="-284040">
              <a:lnSpc>
                <a:spcPct val="115000"/>
              </a:lnSpc>
              <a:buClr>
                <a:srgbClr val="000000"/>
              </a:buClr>
              <a:buFont typeface="Arial"/>
              <a:buChar char="•"/>
            </a:pPr>
            <a:r>
              <a:rPr lang="en-US" sz="1400" b="0" strike="noStrike" spc="-1" dirty="0">
                <a:solidFill>
                  <a:srgbClr val="000000"/>
                </a:solidFill>
                <a:latin typeface="Arial"/>
                <a:ea typeface="DejaVu Sans"/>
              </a:rPr>
              <a:t>Beethoven, Sonata in A Major, No. 2, Op. 2</a:t>
            </a:r>
            <a:endParaRPr lang="en-US" sz="1400" b="0" strike="noStrike" spc="-1" dirty="0">
              <a:latin typeface="Arial"/>
            </a:endParaRPr>
          </a:p>
          <a:p>
            <a:pPr>
              <a:lnSpc>
                <a:spcPct val="115000"/>
              </a:lnSpc>
            </a:pP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Register: High/Low</a:t>
            </a:r>
            <a:endParaRPr lang="en-US" sz="1400" b="0" strike="noStrike" spc="-1" dirty="0">
              <a:latin typeface="Arial"/>
            </a:endParaRPr>
          </a:p>
          <a:p>
            <a:pPr marL="285840" indent="-284040">
              <a:lnSpc>
                <a:spcPct val="115000"/>
              </a:lnSpc>
              <a:buClr>
                <a:srgbClr val="000000"/>
              </a:buClr>
              <a:buFont typeface="Arial"/>
              <a:buChar char="•"/>
            </a:pPr>
            <a:r>
              <a:rPr lang="en-US" sz="1400" b="0" strike="noStrike" spc="-1" dirty="0">
                <a:solidFill>
                  <a:srgbClr val="000000"/>
                </a:solidFill>
                <a:latin typeface="Arial"/>
                <a:ea typeface="DejaVu Sans"/>
              </a:rPr>
              <a:t>Transposition carried out with respect to original register</a:t>
            </a:r>
            <a:endParaRPr lang="en-US" sz="1400" b="0" strike="noStrike" spc="-1" dirty="0">
              <a:latin typeface="Arial"/>
            </a:endParaRPr>
          </a:p>
          <a:p>
            <a:pPr marL="285840" indent="-284040">
              <a:lnSpc>
                <a:spcPct val="115000"/>
              </a:lnSpc>
              <a:buClr>
                <a:srgbClr val="000000"/>
              </a:buClr>
              <a:buFont typeface="Arial"/>
              <a:buChar char="•"/>
            </a:pPr>
            <a:r>
              <a:rPr lang="en-US" sz="1400" b="0" strike="noStrike" spc="-1" dirty="0">
                <a:solidFill>
                  <a:srgbClr val="000000"/>
                </a:solidFill>
                <a:latin typeface="Arial"/>
                <a:ea typeface="DejaVu Sans"/>
              </a:rPr>
              <a:t>One octave higher; one octave lower</a:t>
            </a:r>
            <a:endParaRPr lang="en-US" sz="1400" b="0" strike="noStrike" spc="-1" dirty="0">
              <a:latin typeface="Arial"/>
            </a:endParaRPr>
          </a:p>
          <a:p>
            <a:pPr>
              <a:lnSpc>
                <a:spcPct val="115000"/>
              </a:lnSpc>
            </a:pP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Tempo: Fast/Slow; </a:t>
            </a:r>
            <a:endParaRPr lang="en-US" sz="1400" b="0" strike="noStrike" spc="-1" dirty="0">
              <a:latin typeface="Arial"/>
            </a:endParaRPr>
          </a:p>
          <a:p>
            <a:pPr marL="285840" indent="-284040">
              <a:lnSpc>
                <a:spcPct val="115000"/>
              </a:lnSpc>
              <a:buClr>
                <a:srgbClr val="000000"/>
              </a:buClr>
              <a:buFont typeface="Arial"/>
              <a:buChar char="•"/>
            </a:pPr>
            <a:r>
              <a:rPr lang="en-US" sz="1400" b="0" strike="noStrike" spc="-1" dirty="0">
                <a:solidFill>
                  <a:srgbClr val="000000"/>
                </a:solidFill>
                <a:latin typeface="Arial"/>
                <a:ea typeface="DejaVu Sans"/>
              </a:rPr>
              <a:t>Adjusted for each piece to equal 16 seconds in duration</a:t>
            </a:r>
            <a:endParaRPr lang="en-US" sz="1400" b="0" strike="noStrike" spc="-1" dirty="0">
              <a:latin typeface="Arial"/>
            </a:endParaRPr>
          </a:p>
          <a:p>
            <a:pPr>
              <a:lnSpc>
                <a:spcPct val="115000"/>
              </a:lnSpc>
            </a:pP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Factor combinations resulted in 48 stimuli</a:t>
            </a:r>
            <a:endParaRPr lang="en-US" sz="1400" b="0" strike="noStrike" spc="-1" dirty="0">
              <a:latin typeface="Arial"/>
            </a:endParaRPr>
          </a:p>
        </p:txBody>
      </p:sp>
      <p:sp>
        <p:nvSpPr>
          <p:cNvPr id="68" name="CustomShape 11"/>
          <p:cNvSpPr/>
          <p:nvPr/>
        </p:nvSpPr>
        <p:spPr>
          <a:xfrm>
            <a:off x="432000" y="8136000"/>
            <a:ext cx="3940560" cy="1510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15000"/>
              </a:lnSpc>
            </a:pPr>
            <a:r>
              <a:rPr lang="en-US" sz="1400" b="1" strike="noStrike" spc="-1" dirty="0">
                <a:solidFill>
                  <a:srgbClr val="000000"/>
                </a:solidFill>
                <a:latin typeface="Arial"/>
                <a:ea typeface="DejaVu Sans"/>
              </a:rPr>
              <a:t>Preference (Dependent Variable)</a:t>
            </a:r>
            <a:endParaRPr lang="en-US" sz="1400" b="0" strike="noStrike" spc="-1" dirty="0">
              <a:latin typeface="Arial"/>
            </a:endParaRPr>
          </a:p>
          <a:p>
            <a:pPr>
              <a:lnSpc>
                <a:spcPct val="115000"/>
              </a:lnSpc>
            </a:pP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Rate preference from “Dislike” (0) to “Like” (100) for each stimulus</a:t>
            </a:r>
            <a:endParaRPr lang="en-US" sz="1400" b="0" strike="noStrike" spc="-1" dirty="0">
              <a:latin typeface="Arial"/>
            </a:endParaRPr>
          </a:p>
          <a:p>
            <a:pPr>
              <a:lnSpc>
                <a:spcPct val="115000"/>
              </a:lnSpc>
            </a:pPr>
            <a:endParaRPr lang="en-US" sz="1400" b="0" strike="noStrike" spc="-1" dirty="0">
              <a:latin typeface="Arial"/>
            </a:endParaRPr>
          </a:p>
          <a:p>
            <a:pPr>
              <a:lnSpc>
                <a:spcPct val="115000"/>
              </a:lnSpc>
            </a:pPr>
            <a:endParaRPr lang="en-US" sz="1400" b="0" strike="noStrike" spc="-1" dirty="0">
              <a:latin typeface="Arial"/>
            </a:endParaRPr>
          </a:p>
        </p:txBody>
      </p:sp>
      <p:sp>
        <p:nvSpPr>
          <p:cNvPr id="69" name="CustomShape 12"/>
          <p:cNvSpPr/>
          <p:nvPr/>
        </p:nvSpPr>
        <p:spPr>
          <a:xfrm>
            <a:off x="432000" y="3240000"/>
            <a:ext cx="3958560" cy="1995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15000"/>
              </a:lnSpc>
            </a:pPr>
            <a:r>
              <a:rPr lang="en-US" sz="1400" b="1" strike="noStrike" spc="-1" dirty="0">
                <a:solidFill>
                  <a:srgbClr val="000000"/>
                </a:solidFill>
                <a:latin typeface="Arial"/>
                <a:ea typeface="DejaVu Sans"/>
              </a:rPr>
              <a:t>Participants</a:t>
            </a:r>
            <a:endParaRPr lang="en-US" sz="1400" b="0" strike="noStrike" spc="-1" dirty="0">
              <a:latin typeface="Arial"/>
            </a:endParaRPr>
          </a:p>
          <a:p>
            <a:pPr>
              <a:lnSpc>
                <a:spcPct val="115000"/>
              </a:lnSpc>
            </a:pP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Undergraduate students (</a:t>
            </a:r>
            <a:r>
              <a:rPr lang="en-US" sz="1400" b="0" i="1" strike="noStrike" spc="-1" dirty="0">
                <a:solidFill>
                  <a:srgbClr val="000000"/>
                </a:solidFill>
                <a:latin typeface="Arial"/>
                <a:ea typeface="DejaVu Sans"/>
              </a:rPr>
              <a:t>N</a:t>
            </a:r>
            <a:r>
              <a:rPr lang="en-US" sz="1400" b="0" strike="noStrike" spc="-1" dirty="0">
                <a:solidFill>
                  <a:srgbClr val="000000"/>
                </a:solidFill>
                <a:latin typeface="Arial"/>
                <a:ea typeface="DejaVu Sans"/>
              </a:rPr>
              <a:t> = 90, 76 female)</a:t>
            </a: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Ages ranged from 17–21 (</a:t>
            </a:r>
            <a:r>
              <a:rPr lang="en-US" sz="1400" b="0" i="1" strike="noStrike" spc="-1" dirty="0">
                <a:solidFill>
                  <a:srgbClr val="000000"/>
                </a:solidFill>
                <a:latin typeface="Arial"/>
                <a:ea typeface="DejaVu Sans"/>
              </a:rPr>
              <a:t>M</a:t>
            </a:r>
            <a:r>
              <a:rPr lang="en-US" sz="1400" b="0" strike="noStrike" spc="-1" dirty="0">
                <a:solidFill>
                  <a:srgbClr val="000000"/>
                </a:solidFill>
                <a:latin typeface="Arial"/>
                <a:ea typeface="DejaVu Sans"/>
              </a:rPr>
              <a:t> = 18.5, </a:t>
            </a:r>
            <a:r>
              <a:rPr lang="en-US" sz="1400" b="0" i="1" strike="noStrike" spc="-1" dirty="0">
                <a:solidFill>
                  <a:srgbClr val="000000"/>
                </a:solidFill>
                <a:latin typeface="Arial"/>
                <a:ea typeface="DejaVu Sans"/>
              </a:rPr>
              <a:t>SD</a:t>
            </a:r>
            <a:r>
              <a:rPr lang="en-US" sz="1400" b="0" strike="noStrike" spc="-1" dirty="0">
                <a:solidFill>
                  <a:srgbClr val="000000"/>
                </a:solidFill>
                <a:latin typeface="Arial"/>
                <a:ea typeface="DejaVu Sans"/>
              </a:rPr>
              <a:t> = 0.68)</a:t>
            </a: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Musical training ranged from no training (</a:t>
            </a:r>
            <a:r>
              <a:rPr lang="en-US" sz="1400" b="0" i="1" strike="noStrike" spc="-1" dirty="0">
                <a:solidFill>
                  <a:srgbClr val="000000"/>
                </a:solidFill>
                <a:latin typeface="Arial"/>
                <a:ea typeface="DejaVu Sans"/>
              </a:rPr>
              <a:t>n</a:t>
            </a:r>
            <a:r>
              <a:rPr lang="en-US" sz="1400" b="0" strike="noStrike" spc="-1" dirty="0">
                <a:solidFill>
                  <a:srgbClr val="000000"/>
                </a:solidFill>
                <a:latin typeface="Arial"/>
                <a:ea typeface="DejaVu Sans"/>
              </a:rPr>
              <a:t> = 26) to more than 10 years (</a:t>
            </a:r>
            <a:r>
              <a:rPr lang="en-US" sz="1400" b="0" i="1" strike="noStrike" spc="-1" dirty="0">
                <a:solidFill>
                  <a:srgbClr val="000000"/>
                </a:solidFill>
                <a:latin typeface="Arial"/>
                <a:ea typeface="DejaVu Sans"/>
              </a:rPr>
              <a:t>n</a:t>
            </a:r>
            <a:r>
              <a:rPr lang="en-US" sz="1400" b="0" strike="noStrike" spc="-1" dirty="0">
                <a:solidFill>
                  <a:srgbClr val="000000"/>
                </a:solidFill>
                <a:latin typeface="Arial"/>
                <a:ea typeface="DejaVu Sans"/>
              </a:rPr>
              <a:t> = 15) [</a:t>
            </a:r>
            <a:r>
              <a:rPr lang="en-US" sz="1400" b="0" i="1" strike="noStrike" spc="-1" dirty="0">
                <a:solidFill>
                  <a:srgbClr val="000000"/>
                </a:solidFill>
                <a:latin typeface="Arial"/>
                <a:ea typeface="DejaVu Sans"/>
              </a:rPr>
              <a:t>M</a:t>
            </a:r>
            <a:r>
              <a:rPr lang="en-US" sz="1400" b="0" strike="noStrike" spc="-1" dirty="0">
                <a:solidFill>
                  <a:srgbClr val="000000"/>
                </a:solidFill>
                <a:latin typeface="Arial"/>
                <a:ea typeface="DejaVu Sans"/>
              </a:rPr>
              <a:t> = 4.1]</a:t>
            </a:r>
            <a:endParaRPr lang="en-US" sz="1400" b="0" strike="noStrike" spc="-1" dirty="0">
              <a:latin typeface="Arial"/>
            </a:endParaRPr>
          </a:p>
        </p:txBody>
      </p:sp>
      <p:sp>
        <p:nvSpPr>
          <p:cNvPr id="70" name="CustomShape 13"/>
          <p:cNvSpPr/>
          <p:nvPr/>
        </p:nvSpPr>
        <p:spPr>
          <a:xfrm>
            <a:off x="8928000" y="5976000"/>
            <a:ext cx="7270560" cy="862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15000"/>
              </a:lnSpc>
            </a:pPr>
            <a:r>
              <a:rPr lang="en-US" sz="1400" b="1" strike="noStrike" spc="-1" dirty="0">
                <a:solidFill>
                  <a:srgbClr val="000000"/>
                </a:solidFill>
                <a:latin typeface="Arial"/>
                <a:ea typeface="DejaVu Sans"/>
              </a:rPr>
              <a:t>Stimulus example</a:t>
            </a: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Example of Mozart stimulus with piano dynamic, major mode, low register, and fast tempo</a:t>
            </a:r>
            <a:endParaRPr lang="en-US" sz="1400" b="0" strike="noStrike" spc="-1" dirty="0">
              <a:latin typeface="Arial"/>
            </a:endParaRPr>
          </a:p>
          <a:p>
            <a:pPr>
              <a:lnSpc>
                <a:spcPct val="115000"/>
              </a:lnSpc>
            </a:pPr>
            <a:endParaRPr lang="en-US" sz="1400" b="0" strike="noStrike" spc="-1" dirty="0">
              <a:latin typeface="Arial"/>
            </a:endParaRPr>
          </a:p>
          <a:p>
            <a:pPr>
              <a:lnSpc>
                <a:spcPct val="115000"/>
              </a:lnSpc>
            </a:pPr>
            <a:endParaRPr lang="en-US" sz="1400" b="0" strike="noStrike" spc="-1" dirty="0">
              <a:latin typeface="Arial"/>
            </a:endParaRPr>
          </a:p>
        </p:txBody>
      </p:sp>
      <p:sp>
        <p:nvSpPr>
          <p:cNvPr id="71" name="CustomShape 14"/>
          <p:cNvSpPr/>
          <p:nvPr/>
        </p:nvSpPr>
        <p:spPr>
          <a:xfrm>
            <a:off x="8928000" y="6768000"/>
            <a:ext cx="7270560" cy="3022560"/>
          </a:xfrm>
          <a:prstGeom prst="rect">
            <a:avLst/>
          </a:prstGeom>
          <a:solidFill>
            <a:srgbClr val="DEE6EF"/>
          </a:solidFill>
          <a:ln>
            <a:solidFill>
              <a:srgbClr val="3465A4"/>
            </a:solidFill>
          </a:ln>
        </p:spPr>
        <p:style>
          <a:lnRef idx="0">
            <a:scrgbClr r="0" g="0" b="0"/>
          </a:lnRef>
          <a:fillRef idx="0">
            <a:scrgbClr r="0" g="0" b="0"/>
          </a:fillRef>
          <a:effectRef idx="0">
            <a:scrgbClr r="0" g="0" b="0"/>
          </a:effectRef>
          <a:fontRef idx="minor"/>
        </p:style>
      </p:sp>
      <p:sp>
        <p:nvSpPr>
          <p:cNvPr id="72" name="CustomShape 15"/>
          <p:cNvSpPr/>
          <p:nvPr/>
        </p:nvSpPr>
        <p:spPr>
          <a:xfrm>
            <a:off x="9072000" y="6912000"/>
            <a:ext cx="6982560" cy="2734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15000"/>
              </a:lnSpc>
            </a:pPr>
            <a:r>
              <a:rPr lang="en-US" sz="1400" b="1" strike="noStrike" spc="-1" dirty="0">
                <a:solidFill>
                  <a:srgbClr val="000000"/>
                </a:solidFill>
                <a:latin typeface="Arial"/>
                <a:ea typeface="DejaVu Sans"/>
              </a:rPr>
              <a:t>Analysis</a:t>
            </a:r>
            <a:endParaRPr lang="en-US" sz="1400" b="0" strike="noStrike" spc="-1" dirty="0">
              <a:latin typeface="Arial"/>
            </a:endParaRPr>
          </a:p>
          <a:p>
            <a:pPr>
              <a:lnSpc>
                <a:spcPct val="115000"/>
              </a:lnSpc>
            </a:pP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Personality factors were arranged into “High” and “Low” levels (above or below the median for that factor)</a:t>
            </a:r>
            <a:endParaRPr lang="en-US" sz="1400" b="0" strike="noStrike" spc="-1" dirty="0">
              <a:latin typeface="Arial"/>
            </a:endParaRPr>
          </a:p>
          <a:p>
            <a:pPr>
              <a:lnSpc>
                <a:spcPct val="115000"/>
              </a:lnSpc>
            </a:pP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Separate mixed factorial ANOVAs were performed for each personality factor</a:t>
            </a:r>
            <a:endParaRPr lang="en-US" sz="1400" b="0" strike="noStrike" spc="-1" dirty="0">
              <a:latin typeface="Arial"/>
            </a:endParaRPr>
          </a:p>
          <a:p>
            <a:pPr marL="287190" indent="-285750">
              <a:lnSpc>
                <a:spcPct val="115000"/>
              </a:lnSpc>
              <a:buClr>
                <a:srgbClr val="000000"/>
              </a:buClr>
              <a:buFont typeface="Arial" panose="020B0604020202020204" pitchFamily="34" charset="0"/>
              <a:buChar char="•"/>
            </a:pPr>
            <a:r>
              <a:rPr lang="en-US" sz="1400" b="0" strike="noStrike" spc="-1" dirty="0">
                <a:solidFill>
                  <a:srgbClr val="000000"/>
                </a:solidFill>
                <a:latin typeface="Arial"/>
                <a:ea typeface="DejaVu Sans"/>
              </a:rPr>
              <a:t>Personality factors were between-subject variables</a:t>
            </a:r>
            <a:endParaRPr lang="en-US" sz="1400" b="0" strike="noStrike" spc="-1" dirty="0">
              <a:latin typeface="Arial"/>
            </a:endParaRPr>
          </a:p>
          <a:p>
            <a:pPr marL="287190" indent="-285750">
              <a:lnSpc>
                <a:spcPct val="115000"/>
              </a:lnSpc>
              <a:buClr>
                <a:srgbClr val="000000"/>
              </a:buClr>
              <a:buFont typeface="Arial" panose="020B0604020202020204" pitchFamily="34" charset="0"/>
              <a:buChar char="•"/>
            </a:pPr>
            <a:r>
              <a:rPr lang="en-US" sz="1400" b="0" strike="noStrike" spc="-1" dirty="0">
                <a:solidFill>
                  <a:srgbClr val="000000"/>
                </a:solidFill>
                <a:latin typeface="Arial"/>
                <a:ea typeface="DejaVu Sans"/>
              </a:rPr>
              <a:t>Music acoustic features were within-subject factors</a:t>
            </a:r>
            <a:endParaRPr lang="en-US" sz="1400" b="0" strike="noStrike" spc="-1" dirty="0">
              <a:latin typeface="Arial"/>
            </a:endParaRPr>
          </a:p>
          <a:p>
            <a:pPr marL="287190" indent="-285750">
              <a:lnSpc>
                <a:spcPct val="115000"/>
              </a:lnSpc>
              <a:buClr>
                <a:srgbClr val="000000"/>
              </a:buClr>
              <a:buFont typeface="Arial" panose="020B0604020202020204" pitchFamily="34" charset="0"/>
              <a:buChar char="•"/>
            </a:pPr>
            <a:r>
              <a:rPr lang="en-US" sz="1400" b="0" strike="noStrike" spc="-1" dirty="0">
                <a:solidFill>
                  <a:srgbClr val="000000"/>
                </a:solidFill>
                <a:latin typeface="Arial"/>
                <a:ea typeface="DejaVu Sans"/>
              </a:rPr>
              <a:t>Participants were treated as random-effects</a:t>
            </a:r>
            <a:endParaRPr lang="en-US" sz="1400" b="0" strike="noStrike" spc="-1" dirty="0">
              <a:latin typeface="Arial"/>
            </a:endParaRPr>
          </a:p>
        </p:txBody>
      </p:sp>
      <p:grpSp>
        <p:nvGrpSpPr>
          <p:cNvPr id="73" name="Group 16"/>
          <p:cNvGrpSpPr/>
          <p:nvPr/>
        </p:nvGrpSpPr>
        <p:grpSpPr>
          <a:xfrm>
            <a:off x="144000" y="2232000"/>
            <a:ext cx="16197120" cy="573120"/>
            <a:chOff x="144000" y="2232000"/>
            <a:chExt cx="16197120" cy="573120"/>
          </a:xfrm>
        </p:grpSpPr>
        <p:sp>
          <p:nvSpPr>
            <p:cNvPr id="74" name="CustomShape 17"/>
            <p:cNvSpPr/>
            <p:nvPr/>
          </p:nvSpPr>
          <p:spPr>
            <a:xfrm>
              <a:off x="144000" y="2232000"/>
              <a:ext cx="16197120" cy="573120"/>
            </a:xfrm>
            <a:prstGeom prst="rect">
              <a:avLst/>
            </a:prstGeom>
            <a:solidFill>
              <a:srgbClr val="2B4A76"/>
            </a:solidFill>
            <a:ln>
              <a:solidFill>
                <a:srgbClr val="3465A4"/>
              </a:solidFill>
            </a:ln>
          </p:spPr>
          <p:style>
            <a:lnRef idx="0">
              <a:scrgbClr r="0" g="0" b="0"/>
            </a:lnRef>
            <a:fillRef idx="0">
              <a:scrgbClr r="0" g="0" b="0"/>
            </a:fillRef>
            <a:effectRef idx="0">
              <a:scrgbClr r="0" g="0" b="0"/>
            </a:effectRef>
            <a:fontRef idx="minor"/>
          </p:style>
        </p:sp>
        <p:sp>
          <p:nvSpPr>
            <p:cNvPr id="75" name="CustomShape 18"/>
            <p:cNvSpPr/>
            <p:nvPr/>
          </p:nvSpPr>
          <p:spPr>
            <a:xfrm>
              <a:off x="216000" y="2304000"/>
              <a:ext cx="2735280" cy="43128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6" action="ppaction://hlinksldjump">
                    <a:extLst>
                      <a:ext uri="{A12FA001-AC4F-418D-AE19-62706E023703}">
                        <ahyp:hlinkClr xmlns:ahyp="http://schemas.microsoft.com/office/drawing/2018/hyperlinkcolor" val="tx"/>
                      </a:ext>
                    </a:extLst>
                  </a:hlinkClick>
                </a:rPr>
                <a:t>BACKGROUND</a:t>
              </a:r>
              <a:endParaRPr lang="en-US" sz="2200" b="0" strike="noStrike" spc="-1" dirty="0">
                <a:solidFill>
                  <a:schemeClr val="bg1"/>
                </a:solidFill>
                <a:latin typeface="Arial"/>
              </a:endParaRPr>
            </a:p>
          </p:txBody>
        </p:sp>
        <p:sp>
          <p:nvSpPr>
            <p:cNvPr id="76" name="CustomShape 19"/>
            <p:cNvSpPr/>
            <p:nvPr/>
          </p:nvSpPr>
          <p:spPr>
            <a:xfrm>
              <a:off x="4320000" y="2304000"/>
              <a:ext cx="2159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rPr>
                <a:t>METHODS</a:t>
              </a:r>
              <a:endParaRPr lang="en-US" sz="2200" b="0" strike="noStrike" spc="-1" dirty="0">
                <a:solidFill>
                  <a:schemeClr val="bg1"/>
                </a:solidFill>
                <a:latin typeface="Arial"/>
              </a:endParaRPr>
            </a:p>
          </p:txBody>
        </p:sp>
        <p:sp>
          <p:nvSpPr>
            <p:cNvPr id="77" name="CustomShape 20"/>
            <p:cNvSpPr/>
            <p:nvPr/>
          </p:nvSpPr>
          <p:spPr>
            <a:xfrm>
              <a:off x="7848000" y="2306160"/>
              <a:ext cx="2159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7" action="ppaction://hlinksldjump">
                    <a:extLst>
                      <a:ext uri="{A12FA001-AC4F-418D-AE19-62706E023703}">
                        <ahyp:hlinkClr xmlns:ahyp="http://schemas.microsoft.com/office/drawing/2018/hyperlinkcolor" val="tx"/>
                      </a:ext>
                    </a:extLst>
                  </a:hlinkClick>
                </a:rPr>
                <a:t>RESULTS I</a:t>
              </a:r>
              <a:endParaRPr lang="en-US" sz="2200" b="0" strike="noStrike" spc="-1" dirty="0">
                <a:solidFill>
                  <a:schemeClr val="bg1"/>
                </a:solidFill>
                <a:latin typeface="Arial"/>
              </a:endParaRPr>
            </a:p>
          </p:txBody>
        </p:sp>
        <p:sp>
          <p:nvSpPr>
            <p:cNvPr id="78" name="CustomShape 21"/>
            <p:cNvSpPr/>
            <p:nvPr/>
          </p:nvSpPr>
          <p:spPr>
            <a:xfrm>
              <a:off x="13608000" y="2306160"/>
              <a:ext cx="2663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8" action="ppaction://hlinksldjump">
                    <a:extLst>
                      <a:ext uri="{A12FA001-AC4F-418D-AE19-62706E023703}">
                        <ahyp:hlinkClr xmlns:ahyp="http://schemas.microsoft.com/office/drawing/2018/hyperlinkcolor" val="tx"/>
                      </a:ext>
                    </a:extLst>
                  </a:hlinkClick>
                </a:rPr>
                <a:t>DISCUSSION</a:t>
              </a:r>
              <a:endParaRPr lang="en-US" sz="2200" b="0" strike="noStrike" spc="-1" dirty="0">
                <a:solidFill>
                  <a:schemeClr val="bg1"/>
                </a:solidFill>
                <a:latin typeface="Arial"/>
              </a:endParaRPr>
            </a:p>
          </p:txBody>
        </p:sp>
        <p:sp>
          <p:nvSpPr>
            <p:cNvPr id="79" name="CustomShape 22"/>
            <p:cNvSpPr/>
            <p:nvPr/>
          </p:nvSpPr>
          <p:spPr>
            <a:xfrm>
              <a:off x="10080000" y="2306160"/>
              <a:ext cx="2159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9" action="ppaction://hlinksldjump">
                    <a:extLst>
                      <a:ext uri="{A12FA001-AC4F-418D-AE19-62706E023703}">
                        <ahyp:hlinkClr xmlns:ahyp="http://schemas.microsoft.com/office/drawing/2018/hyperlinkcolor" val="tx"/>
                      </a:ext>
                    </a:extLst>
                  </a:hlinkClick>
                </a:rPr>
                <a:t>RESULTS II</a:t>
              </a:r>
              <a:endParaRPr lang="en-US" sz="2200" b="0" strike="noStrike" spc="-1" dirty="0">
                <a:solidFill>
                  <a:schemeClr val="bg1"/>
                </a:solidFill>
                <a:latin typeface="Arial"/>
              </a:endParaRPr>
            </a:p>
          </p:txBody>
        </p:sp>
      </p:grpSp>
      <p:sp>
        <p:nvSpPr>
          <p:cNvPr id="80" name="CustomShape 23"/>
          <p:cNvSpPr/>
          <p:nvPr/>
        </p:nvSpPr>
        <p:spPr>
          <a:xfrm>
            <a:off x="3996000" y="2805840"/>
            <a:ext cx="2807280" cy="145440"/>
          </a:xfrm>
          <a:prstGeom prst="rect">
            <a:avLst/>
          </a:prstGeom>
          <a:solidFill>
            <a:srgbClr val="3465A4"/>
          </a:solidFill>
          <a:ln>
            <a:solidFill>
              <a:srgbClr val="3465A4"/>
            </a:solidFill>
          </a:ln>
        </p:spPr>
        <p:style>
          <a:lnRef idx="0">
            <a:scrgbClr r="0" g="0" b="0"/>
          </a:lnRef>
          <a:fillRef idx="0">
            <a:scrgbClr r="0" g="0" b="0"/>
          </a:fillRef>
          <a:effectRef idx="0">
            <a:scrgbClr r="0" g="0" b="0"/>
          </a:effectRef>
          <a:fontRef idx="minor"/>
        </p:style>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p:nvPr/>
        </p:nvSpPr>
        <p:spPr>
          <a:xfrm>
            <a:off x="3600000" y="69840"/>
            <a:ext cx="9285120" cy="1150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3200" b="0" strike="noStrike" spc="-1">
                <a:solidFill>
                  <a:srgbClr val="000000"/>
                </a:solidFill>
                <a:latin typeface="Arial"/>
                <a:ea typeface="DejaVu Sans"/>
              </a:rPr>
              <a:t>Introducing MAFs: Music Acoustic Features and their Relationship to Personality</a:t>
            </a:r>
            <a:endParaRPr lang="en-US" sz="3200" b="0" strike="noStrike" spc="-1">
              <a:latin typeface="Arial"/>
            </a:endParaRPr>
          </a:p>
        </p:txBody>
      </p:sp>
      <p:sp>
        <p:nvSpPr>
          <p:cNvPr id="82" name="CustomShape 2"/>
          <p:cNvSpPr/>
          <p:nvPr/>
        </p:nvSpPr>
        <p:spPr>
          <a:xfrm>
            <a:off x="3600000" y="1116000"/>
            <a:ext cx="9285120" cy="1076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1600" b="0" strike="noStrike" spc="-1">
                <a:solidFill>
                  <a:srgbClr val="000000"/>
                </a:solidFill>
                <a:latin typeface="Arial"/>
                <a:ea typeface="DejaVu Sans"/>
              </a:rPr>
              <a:t>Maya B. Flannery</a:t>
            </a:r>
            <a:r>
              <a:rPr lang="en-CA" sz="1600" b="0" strike="noStrike" spc="-1" baseline="33000">
                <a:solidFill>
                  <a:srgbClr val="000000"/>
                </a:solidFill>
                <a:latin typeface="Arial"/>
                <a:ea typeface="DejaVu Sans"/>
              </a:rPr>
              <a:t>1</a:t>
            </a:r>
            <a:r>
              <a:rPr lang="en-CA" sz="1600" b="0" strike="noStrike" spc="-1">
                <a:solidFill>
                  <a:srgbClr val="000000"/>
                </a:solidFill>
                <a:latin typeface="Arial"/>
                <a:ea typeface="DejaVu Sans"/>
              </a:rPr>
              <a:t> and Matthew H. Woolhouse</a:t>
            </a:r>
            <a:r>
              <a:rPr lang="en-CA" sz="1600" b="0" strike="noStrike" spc="-1" baseline="33000">
                <a:solidFill>
                  <a:srgbClr val="000000"/>
                </a:solidFill>
                <a:latin typeface="Arial"/>
                <a:ea typeface="DejaVu Sans"/>
              </a:rPr>
              <a:t>2</a:t>
            </a:r>
            <a:endParaRPr lang="en-US" sz="1600" b="0" strike="noStrike" spc="-1">
              <a:latin typeface="Arial"/>
            </a:endParaRPr>
          </a:p>
          <a:p>
            <a:pPr algn="ctr">
              <a:lnSpc>
                <a:spcPct val="100000"/>
              </a:lnSpc>
            </a:pPr>
            <a:r>
              <a:rPr lang="en-CA" sz="1600" b="0" strike="noStrike" spc="-1" baseline="33000">
                <a:solidFill>
                  <a:srgbClr val="000000"/>
                </a:solidFill>
                <a:latin typeface="Arial"/>
                <a:ea typeface="DejaVu Sans"/>
              </a:rPr>
              <a:t>1</a:t>
            </a:r>
            <a:r>
              <a:rPr lang="en-CA" sz="1600" b="0" strike="noStrike" spc="-1">
                <a:solidFill>
                  <a:srgbClr val="000000"/>
                </a:solidFill>
                <a:latin typeface="Arial"/>
                <a:ea typeface="DejaVu Sans"/>
              </a:rPr>
              <a:t>Department of Psychology, Neuroscience &amp; Behaviour, McMaster University</a:t>
            </a:r>
            <a:endParaRPr lang="en-US" sz="1600" b="0" strike="noStrike" spc="-1">
              <a:latin typeface="Arial"/>
            </a:endParaRPr>
          </a:p>
          <a:p>
            <a:pPr algn="ctr">
              <a:lnSpc>
                <a:spcPct val="100000"/>
              </a:lnSpc>
            </a:pPr>
            <a:r>
              <a:rPr lang="en-CA" sz="1600" b="0" strike="noStrike" spc="-1">
                <a:solidFill>
                  <a:srgbClr val="000000"/>
                </a:solidFill>
                <a:latin typeface="Arial"/>
                <a:ea typeface="DejaVu Sans"/>
              </a:rPr>
              <a:t>²School of the Arts, McMaster University</a:t>
            </a:r>
            <a:endParaRPr lang="en-US" sz="1600" b="0" strike="noStrike" spc="-1">
              <a:latin typeface="Arial"/>
            </a:endParaRPr>
          </a:p>
          <a:p>
            <a:pPr algn="ctr">
              <a:lnSpc>
                <a:spcPct val="100000"/>
              </a:lnSpc>
            </a:pPr>
            <a:r>
              <a:rPr lang="en-CA" sz="1600" b="0" strike="noStrike" spc="-1">
                <a:solidFill>
                  <a:srgbClr val="000000"/>
                </a:solidFill>
                <a:latin typeface="Arial"/>
                <a:ea typeface="DejaVu Sans"/>
              </a:rPr>
              <a:t>contact: flannerm@mcmaster.ca</a:t>
            </a:r>
            <a:endParaRPr lang="en-US" sz="1600" b="0" strike="noStrike" spc="-1">
              <a:latin typeface="Arial"/>
            </a:endParaRPr>
          </a:p>
        </p:txBody>
      </p:sp>
      <p:pic>
        <p:nvPicPr>
          <p:cNvPr id="83" name="img MIMM_3" descr="mimm-logo.jpg"/>
          <p:cNvPicPr/>
          <p:nvPr/>
        </p:nvPicPr>
        <p:blipFill>
          <a:blip r:embed="rId2"/>
          <a:stretch/>
        </p:blipFill>
        <p:spPr>
          <a:xfrm>
            <a:off x="108000" y="132840"/>
            <a:ext cx="2913480" cy="692280"/>
          </a:xfrm>
          <a:prstGeom prst="rect">
            <a:avLst/>
          </a:prstGeom>
          <a:ln>
            <a:noFill/>
          </a:ln>
        </p:spPr>
      </p:pic>
      <p:pic>
        <p:nvPicPr>
          <p:cNvPr id="84" name="img DML_3"/>
          <p:cNvPicPr/>
          <p:nvPr/>
        </p:nvPicPr>
        <p:blipFill>
          <a:blip r:embed="rId3"/>
          <a:stretch/>
        </p:blipFill>
        <p:spPr>
          <a:xfrm>
            <a:off x="72360" y="936000"/>
            <a:ext cx="2948760" cy="1109160"/>
          </a:xfrm>
          <a:prstGeom prst="rect">
            <a:avLst/>
          </a:prstGeom>
          <a:ln>
            <a:noFill/>
          </a:ln>
        </p:spPr>
      </p:pic>
      <p:pic>
        <p:nvPicPr>
          <p:cNvPr id="85" name="img McMaster_3"/>
          <p:cNvPicPr/>
          <p:nvPr/>
        </p:nvPicPr>
        <p:blipFill>
          <a:blip r:embed="rId4"/>
          <a:stretch/>
        </p:blipFill>
        <p:spPr>
          <a:xfrm>
            <a:off x="12960000" y="108000"/>
            <a:ext cx="3412800" cy="1950120"/>
          </a:xfrm>
          <a:prstGeom prst="rect">
            <a:avLst/>
          </a:prstGeom>
          <a:ln>
            <a:noFill/>
          </a:ln>
        </p:spPr>
      </p:pic>
      <p:sp>
        <p:nvSpPr>
          <p:cNvPr id="86" name="CustomShape 3"/>
          <p:cNvSpPr/>
          <p:nvPr/>
        </p:nvSpPr>
        <p:spPr>
          <a:xfrm>
            <a:off x="144000" y="2952000"/>
            <a:ext cx="16197480" cy="6981480"/>
          </a:xfrm>
          <a:prstGeom prst="rect">
            <a:avLst/>
          </a:prstGeom>
          <a:solidFill>
            <a:srgbClr val="729FCF"/>
          </a:solidFill>
          <a:ln>
            <a:solidFill>
              <a:srgbClr val="3465A4"/>
            </a:solidFill>
          </a:ln>
        </p:spPr>
        <p:style>
          <a:lnRef idx="0">
            <a:scrgbClr r="0" g="0" b="0"/>
          </a:lnRef>
          <a:fillRef idx="0">
            <a:scrgbClr r="0" g="0" b="0"/>
          </a:fillRef>
          <a:effectRef idx="0">
            <a:scrgbClr r="0" g="0" b="0"/>
          </a:effectRef>
          <a:fontRef idx="minor"/>
        </p:style>
      </p:sp>
      <p:sp>
        <p:nvSpPr>
          <p:cNvPr id="87" name="CustomShape 4"/>
          <p:cNvSpPr/>
          <p:nvPr/>
        </p:nvSpPr>
        <p:spPr>
          <a:xfrm>
            <a:off x="361080" y="4982400"/>
            <a:ext cx="7197480" cy="4174560"/>
          </a:xfrm>
          <a:prstGeom prst="rect">
            <a:avLst/>
          </a:prstGeom>
          <a:solidFill>
            <a:srgbClr val="DEE6EF"/>
          </a:solidFill>
          <a:ln>
            <a:solidFill>
              <a:srgbClr val="3465A4"/>
            </a:solidFill>
          </a:ln>
        </p:spPr>
        <p:style>
          <a:lnRef idx="0">
            <a:scrgbClr r="0" g="0" b="0"/>
          </a:lnRef>
          <a:fillRef idx="0">
            <a:scrgbClr r="0" g="0" b="0"/>
          </a:fillRef>
          <a:effectRef idx="0">
            <a:scrgbClr r="0" g="0" b="0"/>
          </a:effectRef>
          <a:fontRef idx="minor"/>
        </p:style>
      </p:sp>
      <p:pic>
        <p:nvPicPr>
          <p:cNvPr id="88" name="Picture 100"/>
          <p:cNvPicPr/>
          <p:nvPr/>
        </p:nvPicPr>
        <p:blipFill>
          <a:blip r:embed="rId5"/>
          <a:stretch/>
        </p:blipFill>
        <p:spPr>
          <a:xfrm>
            <a:off x="432360" y="5059440"/>
            <a:ext cx="7054200" cy="4030200"/>
          </a:xfrm>
          <a:prstGeom prst="rect">
            <a:avLst/>
          </a:prstGeom>
          <a:ln>
            <a:noFill/>
          </a:ln>
        </p:spPr>
      </p:pic>
      <p:sp>
        <p:nvSpPr>
          <p:cNvPr id="89" name="CustomShape 5"/>
          <p:cNvSpPr/>
          <p:nvPr/>
        </p:nvSpPr>
        <p:spPr>
          <a:xfrm>
            <a:off x="8112960" y="5703120"/>
            <a:ext cx="8062560" cy="4174560"/>
          </a:xfrm>
          <a:prstGeom prst="rect">
            <a:avLst/>
          </a:prstGeom>
          <a:solidFill>
            <a:srgbClr val="DEE6EF"/>
          </a:solidFill>
          <a:ln>
            <a:solidFill>
              <a:srgbClr val="3465A4"/>
            </a:solidFill>
          </a:ln>
        </p:spPr>
        <p:style>
          <a:lnRef idx="0">
            <a:scrgbClr r="0" g="0" b="0"/>
          </a:lnRef>
          <a:fillRef idx="0">
            <a:scrgbClr r="0" g="0" b="0"/>
          </a:fillRef>
          <a:effectRef idx="0">
            <a:scrgbClr r="0" g="0" b="0"/>
          </a:effectRef>
          <a:fontRef idx="minor"/>
        </p:style>
      </p:sp>
      <p:pic>
        <p:nvPicPr>
          <p:cNvPr id="90" name="Picture 117_0"/>
          <p:cNvPicPr/>
          <p:nvPr/>
        </p:nvPicPr>
        <p:blipFill>
          <a:blip r:embed="rId6"/>
          <a:stretch/>
        </p:blipFill>
        <p:spPr>
          <a:xfrm>
            <a:off x="8197920" y="5790240"/>
            <a:ext cx="7905600" cy="4015440"/>
          </a:xfrm>
          <a:prstGeom prst="rect">
            <a:avLst/>
          </a:prstGeom>
          <a:ln>
            <a:noFill/>
          </a:ln>
        </p:spPr>
      </p:pic>
      <p:sp>
        <p:nvSpPr>
          <p:cNvPr id="91" name="CustomShape 6"/>
          <p:cNvSpPr/>
          <p:nvPr/>
        </p:nvSpPr>
        <p:spPr>
          <a:xfrm>
            <a:off x="360000" y="3672000"/>
            <a:ext cx="7198560" cy="1150560"/>
          </a:xfrm>
          <a:prstGeom prst="rect">
            <a:avLst/>
          </a:prstGeom>
          <a:solidFill>
            <a:srgbClr val="DEE6EF"/>
          </a:solidFill>
          <a:ln>
            <a:solidFill>
              <a:srgbClr val="3465A4"/>
            </a:solidFill>
          </a:ln>
        </p:spPr>
        <p:style>
          <a:lnRef idx="0">
            <a:scrgbClr r="0" g="0" b="0"/>
          </a:lnRef>
          <a:fillRef idx="0">
            <a:scrgbClr r="0" g="0" b="0"/>
          </a:fillRef>
          <a:effectRef idx="0">
            <a:scrgbClr r="0" g="0" b="0"/>
          </a:effectRef>
          <a:fontRef idx="minor"/>
        </p:style>
      </p:sp>
      <p:sp>
        <p:nvSpPr>
          <p:cNvPr id="92" name="CustomShape 7"/>
          <p:cNvSpPr/>
          <p:nvPr/>
        </p:nvSpPr>
        <p:spPr>
          <a:xfrm>
            <a:off x="8136000" y="3096000"/>
            <a:ext cx="7990560" cy="2446560"/>
          </a:xfrm>
          <a:prstGeom prst="rect">
            <a:avLst/>
          </a:prstGeom>
          <a:solidFill>
            <a:srgbClr val="DEE6EF"/>
          </a:solidFill>
          <a:ln>
            <a:solidFill>
              <a:srgbClr val="3465A4"/>
            </a:solidFill>
          </a:ln>
        </p:spPr>
        <p:style>
          <a:lnRef idx="0">
            <a:scrgbClr r="0" g="0" b="0"/>
          </a:lnRef>
          <a:fillRef idx="0">
            <a:scrgbClr r="0" g="0" b="0"/>
          </a:fillRef>
          <a:effectRef idx="0">
            <a:scrgbClr r="0" g="0" b="0"/>
          </a:effectRef>
          <a:fontRef idx="minor"/>
        </p:style>
      </p:sp>
      <p:sp>
        <p:nvSpPr>
          <p:cNvPr id="93" name="CustomShape 8"/>
          <p:cNvSpPr/>
          <p:nvPr/>
        </p:nvSpPr>
        <p:spPr>
          <a:xfrm>
            <a:off x="8280000" y="3172320"/>
            <a:ext cx="7702560" cy="2217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15000"/>
              </a:lnSpc>
            </a:pPr>
            <a:r>
              <a:rPr lang="en-US" sz="1400" b="1" strike="noStrike" spc="-1" dirty="0">
                <a:solidFill>
                  <a:srgbClr val="000000"/>
                </a:solidFill>
                <a:latin typeface="Arial"/>
                <a:ea typeface="DejaVu Sans"/>
              </a:rPr>
              <a:t>Main Effects: MAFs</a:t>
            </a: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There were significant main effects for four of the five MAFs on preference ratings:</a:t>
            </a:r>
            <a:endParaRPr lang="en-US" sz="1400" b="0" strike="noStrike" spc="-1" dirty="0">
              <a:latin typeface="Arial"/>
            </a:endParaRPr>
          </a:p>
          <a:p>
            <a:pPr marL="216000" indent="-214560">
              <a:lnSpc>
                <a:spcPct val="115000"/>
              </a:lnSpc>
              <a:buClr>
                <a:srgbClr val="000000"/>
              </a:buClr>
              <a:buSzPct val="45000"/>
              <a:buFont typeface="Wingdings" charset="2"/>
              <a:buChar char=""/>
            </a:pPr>
            <a:r>
              <a:rPr lang="en-US" sz="1400" b="0" i="1" strike="noStrike" spc="-1" dirty="0">
                <a:solidFill>
                  <a:srgbClr val="000000"/>
                </a:solidFill>
                <a:latin typeface="Arial"/>
                <a:ea typeface="DejaVu Sans"/>
              </a:rPr>
              <a:t>Dynamic, F(1, 4218) = 50.001, p &lt; .001, </a:t>
            </a:r>
            <a:r>
              <a:rPr lang="en-US" sz="1400" b="0" i="1" strike="noStrike" spc="-1" dirty="0">
                <a:solidFill>
                  <a:srgbClr val="000000"/>
                </a:solidFill>
                <a:latin typeface="Arial"/>
                <a:ea typeface="Arial"/>
              </a:rPr>
              <a:t>η</a:t>
            </a:r>
            <a:r>
              <a:rPr lang="en-US" sz="1400" b="0" i="1" strike="noStrike" spc="-1" baseline="33000" dirty="0">
                <a:solidFill>
                  <a:srgbClr val="000000"/>
                </a:solidFill>
                <a:latin typeface="Arial"/>
                <a:ea typeface="DejaVu Sans"/>
              </a:rPr>
              <a:t>2</a:t>
            </a:r>
            <a:r>
              <a:rPr lang="en-US" sz="1400" b="0" i="1" strike="noStrike" spc="-1" baseline="-33000" dirty="0">
                <a:solidFill>
                  <a:srgbClr val="000000"/>
                </a:solidFill>
                <a:latin typeface="Arial"/>
                <a:ea typeface="DejaVu Sans"/>
              </a:rPr>
              <a:t>p</a:t>
            </a:r>
            <a:r>
              <a:rPr lang="en-US" sz="1400" b="0" i="1" strike="noStrike" spc="-1" dirty="0">
                <a:solidFill>
                  <a:srgbClr val="000000"/>
                </a:solidFill>
                <a:latin typeface="Arial"/>
                <a:ea typeface="DejaVu Sans"/>
              </a:rPr>
              <a:t> = .012:</a:t>
            </a:r>
            <a:r>
              <a:rPr lang="en-US" sz="1400" b="0" strike="noStrike" spc="-1" dirty="0">
                <a:solidFill>
                  <a:srgbClr val="000000"/>
                </a:solidFill>
                <a:latin typeface="Arial"/>
                <a:ea typeface="DejaVu Sans"/>
              </a:rPr>
              <a:t> piano was preferred over forte</a:t>
            </a:r>
            <a:endParaRPr lang="en-US" sz="1400" b="0" strike="noStrike" spc="-1" dirty="0">
              <a:latin typeface="Arial"/>
            </a:endParaRPr>
          </a:p>
          <a:p>
            <a:pPr marL="216000" indent="-214560">
              <a:lnSpc>
                <a:spcPct val="115000"/>
              </a:lnSpc>
              <a:buClr>
                <a:srgbClr val="000000"/>
              </a:buClr>
              <a:buSzPct val="45000"/>
              <a:buFont typeface="Wingdings" charset="2"/>
              <a:buChar char=""/>
            </a:pPr>
            <a:r>
              <a:rPr lang="en-US" sz="1400" b="0" i="1" strike="noStrike" spc="-1" dirty="0">
                <a:solidFill>
                  <a:srgbClr val="000000"/>
                </a:solidFill>
                <a:latin typeface="Arial"/>
                <a:ea typeface="DejaVu Sans"/>
              </a:rPr>
              <a:t>Mode</a:t>
            </a:r>
            <a:r>
              <a:rPr lang="en-US" sz="1400" b="0" strike="noStrike" spc="-1" dirty="0">
                <a:solidFill>
                  <a:srgbClr val="000000"/>
                </a:solidFill>
                <a:latin typeface="Arial"/>
                <a:ea typeface="DejaVu Sans"/>
              </a:rPr>
              <a:t>, </a:t>
            </a:r>
            <a:r>
              <a:rPr lang="en-US" sz="1400" b="0" i="1" strike="noStrike" spc="-1" dirty="0">
                <a:solidFill>
                  <a:srgbClr val="000000"/>
                </a:solidFill>
                <a:latin typeface="Arial"/>
                <a:ea typeface="DejaVu Sans"/>
              </a:rPr>
              <a:t>F(1, 4218) = 34.238, p &lt; .001, </a:t>
            </a:r>
            <a:r>
              <a:rPr lang="en-US" sz="1400" b="0" i="1" strike="noStrike" spc="-1" dirty="0">
                <a:solidFill>
                  <a:srgbClr val="000000"/>
                </a:solidFill>
                <a:latin typeface="Arial"/>
                <a:ea typeface="Arial"/>
              </a:rPr>
              <a:t>η</a:t>
            </a:r>
            <a:r>
              <a:rPr lang="en-US" sz="1400" b="0" i="1" strike="noStrike" spc="-1" baseline="33000" dirty="0">
                <a:solidFill>
                  <a:srgbClr val="000000"/>
                </a:solidFill>
                <a:latin typeface="Arial"/>
                <a:ea typeface="DejaVu Sans"/>
              </a:rPr>
              <a:t>2</a:t>
            </a:r>
            <a:r>
              <a:rPr lang="en-US" sz="1400" b="0" i="1" strike="noStrike" spc="-1" baseline="-33000" dirty="0">
                <a:solidFill>
                  <a:srgbClr val="000000"/>
                </a:solidFill>
                <a:latin typeface="Arial"/>
                <a:ea typeface="DejaVu Sans"/>
              </a:rPr>
              <a:t>p</a:t>
            </a:r>
            <a:r>
              <a:rPr lang="en-US" sz="1400" b="0" i="1" strike="noStrike" spc="-1" dirty="0">
                <a:solidFill>
                  <a:srgbClr val="000000"/>
                </a:solidFill>
                <a:latin typeface="Arial"/>
                <a:ea typeface="DejaVu Sans"/>
              </a:rPr>
              <a:t> = .008:</a:t>
            </a:r>
            <a:r>
              <a:rPr lang="en-US" sz="1400" b="0" strike="noStrike" spc="-1" dirty="0">
                <a:solidFill>
                  <a:srgbClr val="000000"/>
                </a:solidFill>
                <a:latin typeface="Arial"/>
                <a:ea typeface="DejaVu Sans"/>
              </a:rPr>
              <a:t> major was preferred over minor</a:t>
            </a:r>
            <a:endParaRPr lang="en-US" sz="1400" b="0" strike="noStrike" spc="-1" dirty="0">
              <a:latin typeface="Arial"/>
            </a:endParaRPr>
          </a:p>
          <a:p>
            <a:pPr marL="216000" indent="-214560">
              <a:lnSpc>
                <a:spcPct val="115000"/>
              </a:lnSpc>
              <a:buClr>
                <a:srgbClr val="000000"/>
              </a:buClr>
              <a:buSzPct val="45000"/>
              <a:buFont typeface="Wingdings" charset="2"/>
              <a:buChar char=""/>
            </a:pPr>
            <a:r>
              <a:rPr lang="en-US" sz="1400" b="0" i="1" strike="noStrike" spc="-1" dirty="0">
                <a:solidFill>
                  <a:srgbClr val="000000"/>
                </a:solidFill>
                <a:latin typeface="Arial"/>
                <a:ea typeface="DejaVu Sans"/>
              </a:rPr>
              <a:t>Piece</a:t>
            </a:r>
            <a:r>
              <a:rPr lang="en-US" sz="1400" b="0" strike="noStrike" spc="-1" dirty="0">
                <a:solidFill>
                  <a:srgbClr val="000000"/>
                </a:solidFill>
                <a:latin typeface="Arial"/>
                <a:ea typeface="DejaVu Sans"/>
              </a:rPr>
              <a:t>, </a:t>
            </a:r>
            <a:r>
              <a:rPr lang="en-US" sz="1400" b="0" i="1" strike="noStrike" spc="-1" dirty="0">
                <a:solidFill>
                  <a:srgbClr val="000000"/>
                </a:solidFill>
                <a:latin typeface="Arial"/>
                <a:ea typeface="DejaVu Sans"/>
              </a:rPr>
              <a:t>F(2, 4218) = 61.488, p &lt; .001, </a:t>
            </a:r>
            <a:r>
              <a:rPr lang="en-US" sz="1400" b="0" i="1" strike="noStrike" spc="-1" dirty="0">
                <a:solidFill>
                  <a:srgbClr val="000000"/>
                </a:solidFill>
                <a:latin typeface="Arial"/>
                <a:ea typeface="Arial"/>
              </a:rPr>
              <a:t>η</a:t>
            </a:r>
            <a:r>
              <a:rPr lang="en-US" sz="1400" b="0" i="1" strike="noStrike" spc="-1" baseline="33000" dirty="0">
                <a:solidFill>
                  <a:srgbClr val="000000"/>
                </a:solidFill>
                <a:latin typeface="Arial"/>
                <a:ea typeface="DejaVu Sans"/>
              </a:rPr>
              <a:t>2</a:t>
            </a:r>
            <a:r>
              <a:rPr lang="en-US" sz="1400" b="0" i="1" strike="noStrike" spc="-1" baseline="-33000" dirty="0">
                <a:solidFill>
                  <a:srgbClr val="000000"/>
                </a:solidFill>
                <a:latin typeface="Arial"/>
                <a:ea typeface="DejaVu Sans"/>
              </a:rPr>
              <a:t>p</a:t>
            </a:r>
            <a:r>
              <a:rPr lang="en-US" sz="1400" b="0" i="1" strike="noStrike" spc="-1" dirty="0">
                <a:solidFill>
                  <a:srgbClr val="000000"/>
                </a:solidFill>
                <a:latin typeface="Arial"/>
                <a:ea typeface="DejaVu Sans"/>
              </a:rPr>
              <a:t> = .028: </a:t>
            </a:r>
            <a:r>
              <a:rPr lang="en-US" sz="1400" b="0" strike="noStrike" spc="-1" dirty="0">
                <a:solidFill>
                  <a:srgbClr val="000000"/>
                </a:solidFill>
                <a:latin typeface="Arial"/>
                <a:ea typeface="DejaVu Sans"/>
              </a:rPr>
              <a:t>Bach was preferred over both Beethoven and Mozart</a:t>
            </a:r>
            <a:endParaRPr lang="en-US" sz="1400" b="0" strike="noStrike" spc="-1" dirty="0">
              <a:latin typeface="Arial"/>
            </a:endParaRPr>
          </a:p>
          <a:p>
            <a:pPr marL="216000" indent="-214560">
              <a:lnSpc>
                <a:spcPct val="115000"/>
              </a:lnSpc>
              <a:buClr>
                <a:srgbClr val="000000"/>
              </a:buClr>
              <a:buSzPct val="45000"/>
              <a:buFont typeface="Wingdings" charset="2"/>
              <a:buChar char=""/>
            </a:pPr>
            <a:r>
              <a:rPr lang="en-US" sz="1400" b="0" i="1" strike="noStrike" spc="-1" dirty="0">
                <a:solidFill>
                  <a:srgbClr val="000000"/>
                </a:solidFill>
                <a:latin typeface="Arial"/>
                <a:ea typeface="DejaVu Sans"/>
              </a:rPr>
              <a:t>Tempo</a:t>
            </a:r>
            <a:r>
              <a:rPr lang="en-US" sz="1400" b="0" strike="noStrike" spc="-1" dirty="0">
                <a:solidFill>
                  <a:srgbClr val="000000"/>
                </a:solidFill>
                <a:latin typeface="Arial"/>
                <a:ea typeface="DejaVu Sans"/>
              </a:rPr>
              <a:t>, </a:t>
            </a:r>
            <a:r>
              <a:rPr lang="en-US" sz="1400" b="0" i="1" strike="noStrike" spc="-1" dirty="0">
                <a:solidFill>
                  <a:srgbClr val="000000"/>
                </a:solidFill>
                <a:latin typeface="Arial"/>
                <a:ea typeface="DejaVu Sans"/>
              </a:rPr>
              <a:t>F(1, 4218) = 110.156, p &lt; .001, </a:t>
            </a:r>
            <a:r>
              <a:rPr lang="en-US" sz="1400" b="0" i="1" strike="noStrike" spc="-1" dirty="0">
                <a:solidFill>
                  <a:srgbClr val="000000"/>
                </a:solidFill>
                <a:latin typeface="Arial"/>
                <a:ea typeface="Arial"/>
              </a:rPr>
              <a:t>η</a:t>
            </a:r>
            <a:r>
              <a:rPr lang="en-US" sz="1400" b="0" i="1" strike="noStrike" spc="-1" baseline="33000" dirty="0">
                <a:solidFill>
                  <a:srgbClr val="000000"/>
                </a:solidFill>
                <a:latin typeface="Arial"/>
                <a:ea typeface="DejaVu Sans"/>
              </a:rPr>
              <a:t>2</a:t>
            </a:r>
            <a:r>
              <a:rPr lang="en-US" sz="1400" b="0" i="1" strike="noStrike" spc="-1" baseline="-33000" dirty="0">
                <a:solidFill>
                  <a:srgbClr val="000000"/>
                </a:solidFill>
                <a:latin typeface="Arial"/>
                <a:ea typeface="DejaVu Sans"/>
              </a:rPr>
              <a:t>p</a:t>
            </a:r>
            <a:r>
              <a:rPr lang="en-US" sz="1400" b="0" i="1" strike="noStrike" spc="-1" dirty="0">
                <a:solidFill>
                  <a:srgbClr val="000000"/>
                </a:solidFill>
                <a:latin typeface="Arial"/>
                <a:ea typeface="DejaVu Sans"/>
              </a:rPr>
              <a:t> = .025: </a:t>
            </a:r>
            <a:r>
              <a:rPr lang="en-US" sz="1400" b="0" strike="noStrike" spc="-1" dirty="0">
                <a:solidFill>
                  <a:srgbClr val="000000"/>
                </a:solidFill>
                <a:latin typeface="Arial"/>
                <a:ea typeface="DejaVu Sans"/>
              </a:rPr>
              <a:t>fast was preferred over slow</a:t>
            </a:r>
            <a:endParaRPr lang="en-US" sz="1400" b="0" strike="noStrike" spc="-1" dirty="0">
              <a:latin typeface="Arial"/>
            </a:endParaRPr>
          </a:p>
          <a:p>
            <a:pPr marL="216000" indent="-214560">
              <a:lnSpc>
                <a:spcPct val="115000"/>
              </a:lnSpc>
              <a:buClr>
                <a:srgbClr val="000000"/>
              </a:buClr>
              <a:buSzPct val="45000"/>
              <a:buFont typeface="Wingdings" charset="2"/>
              <a:buChar char=""/>
            </a:pPr>
            <a:r>
              <a:rPr lang="en-US" sz="1400" b="0" i="1" strike="noStrike" spc="-1" dirty="0">
                <a:solidFill>
                  <a:srgbClr val="000000"/>
                </a:solidFill>
                <a:latin typeface="Arial"/>
                <a:ea typeface="DejaVu Sans"/>
              </a:rPr>
              <a:t>Register</a:t>
            </a:r>
            <a:r>
              <a:rPr lang="en-US" sz="1400" b="0" strike="noStrike" spc="-1" dirty="0">
                <a:solidFill>
                  <a:srgbClr val="000000"/>
                </a:solidFill>
                <a:latin typeface="Arial"/>
                <a:ea typeface="DejaVu Sans"/>
              </a:rPr>
              <a:t> did not have a significant main effect</a:t>
            </a:r>
            <a:endParaRPr lang="en-US" sz="1400" b="0" strike="noStrike" spc="-1" dirty="0">
              <a:latin typeface="Arial"/>
            </a:endParaRPr>
          </a:p>
        </p:txBody>
      </p:sp>
      <p:sp>
        <p:nvSpPr>
          <p:cNvPr id="94" name="CustomShape 9"/>
          <p:cNvSpPr/>
          <p:nvPr/>
        </p:nvSpPr>
        <p:spPr>
          <a:xfrm>
            <a:off x="509760" y="3724200"/>
            <a:ext cx="6899040" cy="1190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15000"/>
              </a:lnSpc>
            </a:pPr>
            <a:r>
              <a:rPr lang="en-US" sz="1400" b="1" strike="noStrike" spc="-1" dirty="0">
                <a:solidFill>
                  <a:srgbClr val="000000"/>
                </a:solidFill>
                <a:latin typeface="Arial"/>
                <a:ea typeface="DejaVu Sans"/>
              </a:rPr>
              <a:t>Main Effects: Personality Factors</a:t>
            </a:r>
            <a:endParaRPr lang="en-US" sz="1400" b="0" strike="noStrike" spc="-1" dirty="0">
              <a:latin typeface="Arial"/>
            </a:endParaRPr>
          </a:p>
          <a:p>
            <a:pPr marL="216000" indent="-214560">
              <a:lnSpc>
                <a:spcPct val="115000"/>
              </a:lnSpc>
              <a:buClr>
                <a:srgbClr val="000000"/>
              </a:buClr>
              <a:buSzPct val="45000"/>
              <a:buFont typeface="Wingdings" charset="2"/>
              <a:buChar char=""/>
            </a:pPr>
            <a:r>
              <a:rPr lang="en-US" sz="1400" b="0" i="1" strike="noStrike" spc="-1" dirty="0">
                <a:solidFill>
                  <a:srgbClr val="000000"/>
                </a:solidFill>
                <a:latin typeface="Arial"/>
                <a:ea typeface="DejaVu Sans"/>
              </a:rPr>
              <a:t>Agreeableness</a:t>
            </a:r>
            <a:r>
              <a:rPr lang="en-US" sz="1400" b="0" strike="noStrike" spc="-1" dirty="0">
                <a:solidFill>
                  <a:srgbClr val="000000"/>
                </a:solidFill>
                <a:latin typeface="Arial"/>
                <a:ea typeface="DejaVu Sans"/>
              </a:rPr>
              <a:t>, </a:t>
            </a:r>
            <a:r>
              <a:rPr lang="en-US" sz="1400" b="0" i="1" strike="noStrike" spc="-1" dirty="0">
                <a:solidFill>
                  <a:srgbClr val="000000"/>
                </a:solidFill>
                <a:latin typeface="Arial"/>
                <a:ea typeface="DejaVu Sans"/>
              </a:rPr>
              <a:t>F(1, 88) = 5.13, p &lt; .026, </a:t>
            </a:r>
            <a:r>
              <a:rPr lang="en-US" sz="1400" b="0" i="1" strike="noStrike" spc="-1" dirty="0">
                <a:solidFill>
                  <a:srgbClr val="000000"/>
                </a:solidFill>
                <a:latin typeface="Arial"/>
                <a:ea typeface="Arial"/>
              </a:rPr>
              <a:t>η</a:t>
            </a:r>
            <a:r>
              <a:rPr lang="en-US" sz="1400" b="0" i="1" strike="noStrike" spc="-1" baseline="33000" dirty="0">
                <a:solidFill>
                  <a:srgbClr val="000000"/>
                </a:solidFill>
                <a:latin typeface="Arial"/>
                <a:ea typeface="DejaVu Sans"/>
              </a:rPr>
              <a:t>2</a:t>
            </a:r>
            <a:r>
              <a:rPr lang="en-US" sz="1400" b="0" i="1" strike="noStrike" spc="-1" baseline="-33000" dirty="0">
                <a:solidFill>
                  <a:srgbClr val="000000"/>
                </a:solidFill>
                <a:latin typeface="Arial"/>
                <a:ea typeface="DejaVu Sans"/>
              </a:rPr>
              <a:t>p</a:t>
            </a:r>
            <a:r>
              <a:rPr lang="en-US" sz="1400" b="0" i="1" strike="noStrike" spc="-1" dirty="0">
                <a:solidFill>
                  <a:srgbClr val="000000"/>
                </a:solidFill>
                <a:latin typeface="Arial"/>
                <a:ea typeface="DejaVu Sans"/>
              </a:rPr>
              <a:t> = .001:</a:t>
            </a:r>
            <a:r>
              <a:rPr lang="en-US" sz="1400" b="0" strike="noStrike" spc="-1" dirty="0">
                <a:solidFill>
                  <a:srgbClr val="000000"/>
                </a:solidFill>
                <a:latin typeface="Arial"/>
                <a:ea typeface="DejaVu Sans"/>
              </a:rPr>
              <a:t> participants with high levels of </a:t>
            </a:r>
            <a:r>
              <a:rPr lang="en-US" sz="1400" b="0" i="1" strike="noStrike" spc="-1" dirty="0">
                <a:solidFill>
                  <a:srgbClr val="000000"/>
                </a:solidFill>
                <a:latin typeface="Arial"/>
                <a:ea typeface="DejaVu Sans"/>
              </a:rPr>
              <a:t>Agreeableness</a:t>
            </a:r>
            <a:r>
              <a:rPr lang="en-US" sz="1400" b="0" strike="noStrike" spc="-1" dirty="0">
                <a:solidFill>
                  <a:srgbClr val="000000"/>
                </a:solidFill>
                <a:latin typeface="Arial"/>
                <a:ea typeface="DejaVu Sans"/>
              </a:rPr>
              <a:t> rated stimuli higher overall</a:t>
            </a:r>
            <a:endParaRPr lang="en-US" sz="1400" b="0" strike="noStrike" spc="-1" dirty="0">
              <a:latin typeface="Arial"/>
            </a:endParaRPr>
          </a:p>
        </p:txBody>
      </p:sp>
      <p:grpSp>
        <p:nvGrpSpPr>
          <p:cNvPr id="95" name="Group 10"/>
          <p:cNvGrpSpPr/>
          <p:nvPr/>
        </p:nvGrpSpPr>
        <p:grpSpPr>
          <a:xfrm>
            <a:off x="144000" y="2232000"/>
            <a:ext cx="16197120" cy="573120"/>
            <a:chOff x="144000" y="2232000"/>
            <a:chExt cx="16197120" cy="573120"/>
          </a:xfrm>
        </p:grpSpPr>
        <p:sp>
          <p:nvSpPr>
            <p:cNvPr id="96" name="CustomShape 11"/>
            <p:cNvSpPr/>
            <p:nvPr/>
          </p:nvSpPr>
          <p:spPr>
            <a:xfrm>
              <a:off x="144000" y="2232000"/>
              <a:ext cx="16197120" cy="573120"/>
            </a:xfrm>
            <a:prstGeom prst="rect">
              <a:avLst/>
            </a:prstGeom>
            <a:solidFill>
              <a:srgbClr val="2B4A76"/>
            </a:solidFill>
            <a:ln>
              <a:solidFill>
                <a:srgbClr val="3465A4"/>
              </a:solidFill>
            </a:ln>
          </p:spPr>
          <p:style>
            <a:lnRef idx="0">
              <a:scrgbClr r="0" g="0" b="0"/>
            </a:lnRef>
            <a:fillRef idx="0">
              <a:scrgbClr r="0" g="0" b="0"/>
            </a:fillRef>
            <a:effectRef idx="0">
              <a:scrgbClr r="0" g="0" b="0"/>
            </a:effectRef>
            <a:fontRef idx="minor"/>
          </p:style>
        </p:sp>
        <p:sp>
          <p:nvSpPr>
            <p:cNvPr id="97" name="CustomShape 12"/>
            <p:cNvSpPr/>
            <p:nvPr/>
          </p:nvSpPr>
          <p:spPr>
            <a:xfrm>
              <a:off x="216000" y="2304000"/>
              <a:ext cx="2735280" cy="43128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7" action="ppaction://hlinksldjump">
                    <a:extLst>
                      <a:ext uri="{A12FA001-AC4F-418D-AE19-62706E023703}">
                        <ahyp:hlinkClr xmlns:ahyp="http://schemas.microsoft.com/office/drawing/2018/hyperlinkcolor" val="tx"/>
                      </a:ext>
                    </a:extLst>
                  </a:hlinkClick>
                </a:rPr>
                <a:t>BACKGROUND</a:t>
              </a:r>
              <a:endParaRPr lang="en-US" sz="2200" b="0" strike="noStrike" spc="-1" dirty="0">
                <a:solidFill>
                  <a:schemeClr val="bg1"/>
                </a:solidFill>
                <a:latin typeface="Arial"/>
              </a:endParaRPr>
            </a:p>
          </p:txBody>
        </p:sp>
        <p:sp>
          <p:nvSpPr>
            <p:cNvPr id="98" name="CustomShape 13"/>
            <p:cNvSpPr/>
            <p:nvPr/>
          </p:nvSpPr>
          <p:spPr>
            <a:xfrm>
              <a:off x="4320000" y="2304000"/>
              <a:ext cx="2159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8" action="ppaction://hlinksldjump">
                    <a:extLst>
                      <a:ext uri="{A12FA001-AC4F-418D-AE19-62706E023703}">
                        <ahyp:hlinkClr xmlns:ahyp="http://schemas.microsoft.com/office/drawing/2018/hyperlinkcolor" val="tx"/>
                      </a:ext>
                    </a:extLst>
                  </a:hlinkClick>
                </a:rPr>
                <a:t>METHODS</a:t>
              </a:r>
              <a:endParaRPr lang="en-US" sz="2200" b="0" strike="noStrike" spc="-1" dirty="0">
                <a:solidFill>
                  <a:schemeClr val="bg1"/>
                </a:solidFill>
                <a:latin typeface="Arial"/>
              </a:endParaRPr>
            </a:p>
          </p:txBody>
        </p:sp>
        <p:sp>
          <p:nvSpPr>
            <p:cNvPr id="99" name="CustomShape 14"/>
            <p:cNvSpPr/>
            <p:nvPr/>
          </p:nvSpPr>
          <p:spPr>
            <a:xfrm>
              <a:off x="7848000" y="2306160"/>
              <a:ext cx="2159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rPr>
                <a:t>RESULTS I</a:t>
              </a:r>
              <a:endParaRPr lang="en-US" sz="2200" b="0" strike="noStrike" spc="-1" dirty="0">
                <a:solidFill>
                  <a:schemeClr val="bg1"/>
                </a:solidFill>
                <a:latin typeface="Arial"/>
              </a:endParaRPr>
            </a:p>
          </p:txBody>
        </p:sp>
        <p:sp>
          <p:nvSpPr>
            <p:cNvPr id="100" name="CustomShape 15"/>
            <p:cNvSpPr/>
            <p:nvPr/>
          </p:nvSpPr>
          <p:spPr>
            <a:xfrm>
              <a:off x="13608000" y="2306160"/>
              <a:ext cx="2663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9" action="ppaction://hlinksldjump">
                    <a:extLst>
                      <a:ext uri="{A12FA001-AC4F-418D-AE19-62706E023703}">
                        <ahyp:hlinkClr xmlns:ahyp="http://schemas.microsoft.com/office/drawing/2018/hyperlinkcolor" val="tx"/>
                      </a:ext>
                    </a:extLst>
                  </a:hlinkClick>
                </a:rPr>
                <a:t>DISCUSSION</a:t>
              </a:r>
              <a:endParaRPr lang="en-US" sz="2200" b="0" strike="noStrike" spc="-1" dirty="0">
                <a:solidFill>
                  <a:schemeClr val="bg1"/>
                </a:solidFill>
                <a:latin typeface="Arial"/>
              </a:endParaRPr>
            </a:p>
          </p:txBody>
        </p:sp>
        <p:sp>
          <p:nvSpPr>
            <p:cNvPr id="101" name="CustomShape 16"/>
            <p:cNvSpPr/>
            <p:nvPr/>
          </p:nvSpPr>
          <p:spPr>
            <a:xfrm>
              <a:off x="10080000" y="2306160"/>
              <a:ext cx="2159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10" action="ppaction://hlinksldjump">
                    <a:extLst>
                      <a:ext uri="{A12FA001-AC4F-418D-AE19-62706E023703}">
                        <ahyp:hlinkClr xmlns:ahyp="http://schemas.microsoft.com/office/drawing/2018/hyperlinkcolor" val="tx"/>
                      </a:ext>
                    </a:extLst>
                  </a:hlinkClick>
                </a:rPr>
                <a:t>RESULTS II</a:t>
              </a:r>
              <a:endParaRPr lang="en-US" sz="2200" b="0" strike="noStrike" spc="-1" dirty="0">
                <a:solidFill>
                  <a:schemeClr val="bg1"/>
                </a:solidFill>
                <a:latin typeface="Arial"/>
              </a:endParaRPr>
            </a:p>
          </p:txBody>
        </p:sp>
      </p:grpSp>
      <p:sp>
        <p:nvSpPr>
          <p:cNvPr id="102" name="CustomShape 17"/>
          <p:cNvSpPr/>
          <p:nvPr/>
        </p:nvSpPr>
        <p:spPr>
          <a:xfrm>
            <a:off x="7236000" y="2805840"/>
            <a:ext cx="2807280" cy="145440"/>
          </a:xfrm>
          <a:prstGeom prst="rect">
            <a:avLst/>
          </a:prstGeom>
          <a:solidFill>
            <a:srgbClr val="3465A4"/>
          </a:solidFill>
          <a:ln>
            <a:solidFill>
              <a:srgbClr val="3465A4"/>
            </a:solidFill>
          </a:ln>
        </p:spPr>
        <p:style>
          <a:lnRef idx="0">
            <a:scrgbClr r="0" g="0" b="0"/>
          </a:lnRef>
          <a:fillRef idx="0">
            <a:scrgbClr r="0" g="0" b="0"/>
          </a:fillRef>
          <a:effectRef idx="0">
            <a:scrgbClr r="0" g="0" b="0"/>
          </a:effectRef>
          <a:fontRef idx="minor"/>
        </p:style>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ustomShape 1"/>
          <p:cNvSpPr/>
          <p:nvPr/>
        </p:nvSpPr>
        <p:spPr>
          <a:xfrm>
            <a:off x="3600000" y="69840"/>
            <a:ext cx="9285120" cy="1150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3200" b="0" strike="noStrike" spc="-1">
                <a:solidFill>
                  <a:srgbClr val="000000"/>
                </a:solidFill>
                <a:latin typeface="Arial"/>
                <a:ea typeface="DejaVu Sans"/>
              </a:rPr>
              <a:t>Introducing MAFs: Music Acoustic Features and their Relationship to Personality</a:t>
            </a:r>
            <a:endParaRPr lang="en-US" sz="3200" b="0" strike="noStrike" spc="-1">
              <a:latin typeface="Arial"/>
            </a:endParaRPr>
          </a:p>
        </p:txBody>
      </p:sp>
      <p:sp>
        <p:nvSpPr>
          <p:cNvPr id="104" name="CustomShape 2"/>
          <p:cNvSpPr/>
          <p:nvPr/>
        </p:nvSpPr>
        <p:spPr>
          <a:xfrm>
            <a:off x="3600000" y="1116000"/>
            <a:ext cx="9285120" cy="1076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1600" b="0" strike="noStrike" spc="-1">
                <a:solidFill>
                  <a:srgbClr val="000000"/>
                </a:solidFill>
                <a:latin typeface="Arial"/>
                <a:ea typeface="DejaVu Sans"/>
              </a:rPr>
              <a:t>Maya B. Flannery</a:t>
            </a:r>
            <a:r>
              <a:rPr lang="en-CA" sz="1600" b="0" strike="noStrike" spc="-1" baseline="33000">
                <a:solidFill>
                  <a:srgbClr val="000000"/>
                </a:solidFill>
                <a:latin typeface="Arial"/>
                <a:ea typeface="DejaVu Sans"/>
              </a:rPr>
              <a:t>1</a:t>
            </a:r>
            <a:r>
              <a:rPr lang="en-CA" sz="1600" b="0" strike="noStrike" spc="-1">
                <a:solidFill>
                  <a:srgbClr val="000000"/>
                </a:solidFill>
                <a:latin typeface="Arial"/>
                <a:ea typeface="DejaVu Sans"/>
              </a:rPr>
              <a:t> and Matthew H. Woolhouse</a:t>
            </a:r>
            <a:r>
              <a:rPr lang="en-CA" sz="1600" b="0" strike="noStrike" spc="-1" baseline="33000">
                <a:solidFill>
                  <a:srgbClr val="000000"/>
                </a:solidFill>
                <a:latin typeface="Arial"/>
                <a:ea typeface="DejaVu Sans"/>
              </a:rPr>
              <a:t>2</a:t>
            </a:r>
            <a:endParaRPr lang="en-US" sz="1600" b="0" strike="noStrike" spc="-1">
              <a:latin typeface="Arial"/>
            </a:endParaRPr>
          </a:p>
          <a:p>
            <a:pPr algn="ctr">
              <a:lnSpc>
                <a:spcPct val="100000"/>
              </a:lnSpc>
            </a:pPr>
            <a:r>
              <a:rPr lang="en-CA" sz="1600" b="0" strike="noStrike" spc="-1" baseline="33000">
                <a:solidFill>
                  <a:srgbClr val="000000"/>
                </a:solidFill>
                <a:latin typeface="Arial"/>
                <a:ea typeface="DejaVu Sans"/>
              </a:rPr>
              <a:t>1</a:t>
            </a:r>
            <a:r>
              <a:rPr lang="en-CA" sz="1600" b="0" strike="noStrike" spc="-1">
                <a:solidFill>
                  <a:srgbClr val="000000"/>
                </a:solidFill>
                <a:latin typeface="Arial"/>
                <a:ea typeface="DejaVu Sans"/>
              </a:rPr>
              <a:t>Department of Psychology, Neuroscience &amp; Behaviour, McMaster University</a:t>
            </a:r>
            <a:endParaRPr lang="en-US" sz="1600" b="0" strike="noStrike" spc="-1">
              <a:latin typeface="Arial"/>
            </a:endParaRPr>
          </a:p>
          <a:p>
            <a:pPr algn="ctr">
              <a:lnSpc>
                <a:spcPct val="100000"/>
              </a:lnSpc>
            </a:pPr>
            <a:r>
              <a:rPr lang="en-CA" sz="1600" b="0" strike="noStrike" spc="-1">
                <a:solidFill>
                  <a:srgbClr val="000000"/>
                </a:solidFill>
                <a:latin typeface="Arial"/>
                <a:ea typeface="DejaVu Sans"/>
              </a:rPr>
              <a:t>²School of the Arts, McMaster University</a:t>
            </a:r>
            <a:endParaRPr lang="en-US" sz="1600" b="0" strike="noStrike" spc="-1">
              <a:latin typeface="Arial"/>
            </a:endParaRPr>
          </a:p>
          <a:p>
            <a:pPr algn="ctr">
              <a:lnSpc>
                <a:spcPct val="100000"/>
              </a:lnSpc>
            </a:pPr>
            <a:r>
              <a:rPr lang="en-CA" sz="1600" b="0" strike="noStrike" spc="-1">
                <a:solidFill>
                  <a:srgbClr val="000000"/>
                </a:solidFill>
                <a:latin typeface="Arial"/>
                <a:ea typeface="DejaVu Sans"/>
              </a:rPr>
              <a:t>contact: flannerm@mcmaster.ca</a:t>
            </a:r>
            <a:endParaRPr lang="en-US" sz="1600" b="0" strike="noStrike" spc="-1">
              <a:latin typeface="Arial"/>
            </a:endParaRPr>
          </a:p>
        </p:txBody>
      </p:sp>
      <p:pic>
        <p:nvPicPr>
          <p:cNvPr id="105" name="img MIMM_1" descr="mimm-logo.jpg"/>
          <p:cNvPicPr/>
          <p:nvPr/>
        </p:nvPicPr>
        <p:blipFill>
          <a:blip r:embed="rId2"/>
          <a:stretch/>
        </p:blipFill>
        <p:spPr>
          <a:xfrm>
            <a:off x="108000" y="132840"/>
            <a:ext cx="2913480" cy="692280"/>
          </a:xfrm>
          <a:prstGeom prst="rect">
            <a:avLst/>
          </a:prstGeom>
          <a:ln>
            <a:noFill/>
          </a:ln>
        </p:spPr>
      </p:pic>
      <p:pic>
        <p:nvPicPr>
          <p:cNvPr id="106" name="img DML_1"/>
          <p:cNvPicPr/>
          <p:nvPr/>
        </p:nvPicPr>
        <p:blipFill>
          <a:blip r:embed="rId3"/>
          <a:stretch/>
        </p:blipFill>
        <p:spPr>
          <a:xfrm>
            <a:off x="72360" y="936000"/>
            <a:ext cx="2948760" cy="1109160"/>
          </a:xfrm>
          <a:prstGeom prst="rect">
            <a:avLst/>
          </a:prstGeom>
          <a:ln>
            <a:noFill/>
          </a:ln>
        </p:spPr>
      </p:pic>
      <p:pic>
        <p:nvPicPr>
          <p:cNvPr id="107" name="img McMaster_1"/>
          <p:cNvPicPr/>
          <p:nvPr/>
        </p:nvPicPr>
        <p:blipFill>
          <a:blip r:embed="rId4"/>
          <a:stretch/>
        </p:blipFill>
        <p:spPr>
          <a:xfrm>
            <a:off x="12960000" y="108000"/>
            <a:ext cx="3412800" cy="1950120"/>
          </a:xfrm>
          <a:prstGeom prst="rect">
            <a:avLst/>
          </a:prstGeom>
          <a:ln>
            <a:noFill/>
          </a:ln>
        </p:spPr>
      </p:pic>
      <p:sp>
        <p:nvSpPr>
          <p:cNvPr id="108" name="CustomShape 3"/>
          <p:cNvSpPr/>
          <p:nvPr/>
        </p:nvSpPr>
        <p:spPr>
          <a:xfrm>
            <a:off x="144000" y="2952000"/>
            <a:ext cx="16197480" cy="6981480"/>
          </a:xfrm>
          <a:prstGeom prst="rect">
            <a:avLst/>
          </a:prstGeom>
          <a:solidFill>
            <a:srgbClr val="729FCF"/>
          </a:solidFill>
          <a:ln>
            <a:solidFill>
              <a:srgbClr val="3465A4"/>
            </a:solidFill>
          </a:ln>
        </p:spPr>
        <p:style>
          <a:lnRef idx="0">
            <a:scrgbClr r="0" g="0" b="0"/>
          </a:lnRef>
          <a:fillRef idx="0">
            <a:scrgbClr r="0" g="0" b="0"/>
          </a:fillRef>
          <a:effectRef idx="0">
            <a:scrgbClr r="0" g="0" b="0"/>
          </a:effectRef>
          <a:fontRef idx="minor"/>
        </p:style>
      </p:sp>
      <p:sp>
        <p:nvSpPr>
          <p:cNvPr id="109" name="CustomShape 4"/>
          <p:cNvSpPr/>
          <p:nvPr/>
        </p:nvSpPr>
        <p:spPr>
          <a:xfrm>
            <a:off x="144000" y="2952000"/>
            <a:ext cx="12814560" cy="6981480"/>
          </a:xfrm>
          <a:prstGeom prst="rect">
            <a:avLst/>
          </a:prstGeom>
          <a:solidFill>
            <a:srgbClr val="DEE6EF"/>
          </a:solidFill>
          <a:ln>
            <a:solidFill>
              <a:srgbClr val="3465A4"/>
            </a:solidFill>
          </a:ln>
        </p:spPr>
        <p:style>
          <a:lnRef idx="0">
            <a:scrgbClr r="0" g="0" b="0"/>
          </a:lnRef>
          <a:fillRef idx="0">
            <a:scrgbClr r="0" g="0" b="0"/>
          </a:fillRef>
          <a:effectRef idx="0">
            <a:scrgbClr r="0" g="0" b="0"/>
          </a:effectRef>
          <a:fontRef idx="minor"/>
        </p:style>
      </p:sp>
      <p:pic>
        <p:nvPicPr>
          <p:cNvPr id="110" name="Picture 109"/>
          <p:cNvPicPr/>
          <p:nvPr/>
        </p:nvPicPr>
        <p:blipFill>
          <a:blip r:embed="rId5"/>
          <a:stretch/>
        </p:blipFill>
        <p:spPr>
          <a:xfrm>
            <a:off x="216000" y="3024000"/>
            <a:ext cx="9949680" cy="4560480"/>
          </a:xfrm>
          <a:prstGeom prst="rect">
            <a:avLst/>
          </a:prstGeom>
          <a:ln>
            <a:noFill/>
          </a:ln>
        </p:spPr>
      </p:pic>
      <p:pic>
        <p:nvPicPr>
          <p:cNvPr id="111" name="Picture 110"/>
          <p:cNvPicPr/>
          <p:nvPr/>
        </p:nvPicPr>
        <p:blipFill>
          <a:blip r:embed="rId6"/>
          <a:stretch/>
        </p:blipFill>
        <p:spPr>
          <a:xfrm>
            <a:off x="2957400" y="5280120"/>
            <a:ext cx="9893160" cy="4582440"/>
          </a:xfrm>
          <a:prstGeom prst="rect">
            <a:avLst/>
          </a:prstGeom>
          <a:ln>
            <a:noFill/>
          </a:ln>
        </p:spPr>
      </p:pic>
      <p:sp>
        <p:nvSpPr>
          <p:cNvPr id="112" name="CustomShape 5"/>
          <p:cNvSpPr/>
          <p:nvPr/>
        </p:nvSpPr>
        <p:spPr>
          <a:xfrm>
            <a:off x="13087800" y="3096000"/>
            <a:ext cx="3110760" cy="6694560"/>
          </a:xfrm>
          <a:prstGeom prst="rect">
            <a:avLst/>
          </a:prstGeom>
          <a:solidFill>
            <a:srgbClr val="DEE6EF"/>
          </a:solidFill>
          <a:ln>
            <a:solidFill>
              <a:srgbClr val="3465A4"/>
            </a:solidFill>
          </a:ln>
        </p:spPr>
        <p:style>
          <a:lnRef idx="0">
            <a:scrgbClr r="0" g="0" b="0"/>
          </a:lnRef>
          <a:fillRef idx="0">
            <a:scrgbClr r="0" g="0" b="0"/>
          </a:fillRef>
          <a:effectRef idx="0">
            <a:scrgbClr r="0" g="0" b="0"/>
          </a:effectRef>
          <a:fontRef idx="minor"/>
        </p:style>
      </p:sp>
      <p:sp>
        <p:nvSpPr>
          <p:cNvPr id="113" name="CustomShape 6"/>
          <p:cNvSpPr/>
          <p:nvPr/>
        </p:nvSpPr>
        <p:spPr>
          <a:xfrm>
            <a:off x="13143960" y="3304800"/>
            <a:ext cx="2998440" cy="6068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15000"/>
              </a:lnSpc>
            </a:pPr>
            <a:r>
              <a:rPr lang="en-US" sz="1400" b="1" strike="noStrike" spc="-1" dirty="0">
                <a:solidFill>
                  <a:srgbClr val="000000"/>
                </a:solidFill>
                <a:latin typeface="Arial"/>
                <a:ea typeface="DejaVu Sans"/>
              </a:rPr>
              <a:t>Interactions: Personality and MAFs</a:t>
            </a:r>
            <a:endParaRPr lang="en-US" sz="1400" b="0" strike="noStrike" spc="-1" dirty="0">
              <a:latin typeface="Arial"/>
            </a:endParaRPr>
          </a:p>
          <a:p>
            <a:pPr>
              <a:lnSpc>
                <a:spcPct val="115000"/>
              </a:lnSpc>
            </a:pP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Each personality factor interacted with at least two MAFs</a:t>
            </a:r>
            <a:endParaRPr lang="en-US" sz="1400" b="0" strike="noStrike" spc="-1" dirty="0">
              <a:latin typeface="Arial"/>
            </a:endParaRPr>
          </a:p>
          <a:p>
            <a:pPr marL="216000" indent="-214560">
              <a:lnSpc>
                <a:spcPct val="115000"/>
              </a:lnSpc>
              <a:buClr>
                <a:srgbClr val="000000"/>
              </a:buClr>
              <a:buFont typeface="Symbol" charset="2"/>
              <a:buChar char=""/>
            </a:pPr>
            <a:r>
              <a:rPr lang="en-US" sz="1400" b="0" strike="noStrike" spc="-1" dirty="0">
                <a:solidFill>
                  <a:srgbClr val="000000"/>
                </a:solidFill>
                <a:latin typeface="Arial"/>
                <a:ea typeface="DejaVu Sans"/>
              </a:rPr>
              <a:t>Agreeableness with Piece and Tempo</a:t>
            </a:r>
            <a:endParaRPr lang="en-US" sz="1400" b="0" strike="noStrike" spc="-1" dirty="0">
              <a:latin typeface="Arial"/>
            </a:endParaRPr>
          </a:p>
          <a:p>
            <a:pPr marL="216000" indent="-214560">
              <a:lnSpc>
                <a:spcPct val="115000"/>
              </a:lnSpc>
              <a:buClr>
                <a:srgbClr val="000000"/>
              </a:buClr>
              <a:buFont typeface="Symbol" charset="2"/>
              <a:buChar char=""/>
            </a:pPr>
            <a:r>
              <a:rPr lang="en-US" sz="1400" b="0" strike="noStrike" spc="-1" dirty="0">
                <a:solidFill>
                  <a:srgbClr val="000000"/>
                </a:solidFill>
                <a:latin typeface="Arial"/>
                <a:ea typeface="DejaVu Sans"/>
              </a:rPr>
              <a:t>Conscientiousness with Mode, Piece, and Tempo</a:t>
            </a:r>
            <a:endParaRPr lang="en-US" sz="1400" b="0" strike="noStrike" spc="-1" dirty="0">
              <a:latin typeface="Arial"/>
            </a:endParaRPr>
          </a:p>
          <a:p>
            <a:pPr marL="216000" indent="-214560">
              <a:lnSpc>
                <a:spcPct val="115000"/>
              </a:lnSpc>
              <a:buClr>
                <a:srgbClr val="000000"/>
              </a:buClr>
              <a:buFont typeface="Symbol" charset="2"/>
              <a:buChar char=""/>
            </a:pPr>
            <a:r>
              <a:rPr lang="en-US" sz="1400" b="0" strike="noStrike" spc="-1" dirty="0">
                <a:solidFill>
                  <a:srgbClr val="000000"/>
                </a:solidFill>
                <a:latin typeface="Arial"/>
                <a:ea typeface="DejaVu Sans"/>
              </a:rPr>
              <a:t>Extraversion with Dynamic, Mode, Register, and Tempo</a:t>
            </a:r>
            <a:endParaRPr lang="en-US" sz="1400" b="0" strike="noStrike" spc="-1" dirty="0">
              <a:latin typeface="Arial"/>
            </a:endParaRPr>
          </a:p>
          <a:p>
            <a:pPr marL="216000" indent="-214560">
              <a:lnSpc>
                <a:spcPct val="115000"/>
              </a:lnSpc>
              <a:buClr>
                <a:srgbClr val="000000"/>
              </a:buClr>
              <a:buFont typeface="Symbol" charset="2"/>
              <a:buChar char=""/>
            </a:pPr>
            <a:r>
              <a:rPr lang="en-US" sz="1400" b="0" strike="noStrike" spc="-1" dirty="0">
                <a:solidFill>
                  <a:srgbClr val="000000"/>
                </a:solidFill>
                <a:latin typeface="Arial"/>
                <a:ea typeface="DejaVu Sans"/>
              </a:rPr>
              <a:t>Neuroticism with Tempo and Register</a:t>
            </a:r>
            <a:endParaRPr lang="en-US" sz="1400" b="0" strike="noStrike" spc="-1" dirty="0">
              <a:latin typeface="Arial"/>
            </a:endParaRPr>
          </a:p>
          <a:p>
            <a:pPr marL="216000" indent="-214560">
              <a:lnSpc>
                <a:spcPct val="115000"/>
              </a:lnSpc>
              <a:buClr>
                <a:srgbClr val="000000"/>
              </a:buClr>
              <a:buFont typeface="Symbol" charset="2"/>
              <a:buChar char=""/>
            </a:pPr>
            <a:r>
              <a:rPr lang="en-US" sz="1400" b="0" strike="noStrike" spc="-1" dirty="0">
                <a:solidFill>
                  <a:srgbClr val="000000"/>
                </a:solidFill>
                <a:latin typeface="Arial"/>
                <a:ea typeface="DejaVu Sans"/>
              </a:rPr>
              <a:t>Openness with Dynamic and Piece</a:t>
            </a:r>
            <a:endParaRPr lang="en-US" sz="1400" b="0" strike="noStrike" spc="-1" dirty="0">
              <a:latin typeface="Arial"/>
            </a:endParaRPr>
          </a:p>
          <a:p>
            <a:pPr>
              <a:lnSpc>
                <a:spcPct val="115000"/>
              </a:lnSpc>
            </a:pPr>
            <a:endParaRPr lang="en-US" sz="1400" b="0" strike="noStrike" spc="-1" dirty="0">
              <a:latin typeface="Arial"/>
            </a:endParaRPr>
          </a:p>
        </p:txBody>
      </p:sp>
      <p:grpSp>
        <p:nvGrpSpPr>
          <p:cNvPr id="114" name="Group 7"/>
          <p:cNvGrpSpPr/>
          <p:nvPr/>
        </p:nvGrpSpPr>
        <p:grpSpPr>
          <a:xfrm>
            <a:off x="144000" y="2232000"/>
            <a:ext cx="16197120" cy="573120"/>
            <a:chOff x="144000" y="2232000"/>
            <a:chExt cx="16197120" cy="573120"/>
          </a:xfrm>
        </p:grpSpPr>
        <p:sp>
          <p:nvSpPr>
            <p:cNvPr id="115" name="CustomShape 8"/>
            <p:cNvSpPr/>
            <p:nvPr/>
          </p:nvSpPr>
          <p:spPr>
            <a:xfrm>
              <a:off x="144000" y="2232000"/>
              <a:ext cx="16197120" cy="573120"/>
            </a:xfrm>
            <a:prstGeom prst="rect">
              <a:avLst/>
            </a:prstGeom>
            <a:solidFill>
              <a:srgbClr val="2B4A76"/>
            </a:solidFill>
            <a:ln>
              <a:solidFill>
                <a:srgbClr val="3465A4"/>
              </a:solidFill>
            </a:ln>
          </p:spPr>
          <p:style>
            <a:lnRef idx="0">
              <a:scrgbClr r="0" g="0" b="0"/>
            </a:lnRef>
            <a:fillRef idx="0">
              <a:scrgbClr r="0" g="0" b="0"/>
            </a:fillRef>
            <a:effectRef idx="0">
              <a:scrgbClr r="0" g="0" b="0"/>
            </a:effectRef>
            <a:fontRef idx="minor"/>
          </p:style>
        </p:sp>
        <p:sp>
          <p:nvSpPr>
            <p:cNvPr id="116" name="CustomShape 9"/>
            <p:cNvSpPr/>
            <p:nvPr/>
          </p:nvSpPr>
          <p:spPr>
            <a:xfrm>
              <a:off x="216000" y="2304000"/>
              <a:ext cx="2735280" cy="43128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7" action="ppaction://hlinksldjump">
                    <a:extLst>
                      <a:ext uri="{A12FA001-AC4F-418D-AE19-62706E023703}">
                        <ahyp:hlinkClr xmlns:ahyp="http://schemas.microsoft.com/office/drawing/2018/hyperlinkcolor" val="tx"/>
                      </a:ext>
                    </a:extLst>
                  </a:hlinkClick>
                </a:rPr>
                <a:t>BACKGROUND</a:t>
              </a:r>
              <a:endParaRPr lang="en-US" sz="2200" b="0" strike="noStrike" spc="-1" dirty="0">
                <a:solidFill>
                  <a:schemeClr val="bg1"/>
                </a:solidFill>
                <a:latin typeface="Arial"/>
              </a:endParaRPr>
            </a:p>
          </p:txBody>
        </p:sp>
        <p:sp>
          <p:nvSpPr>
            <p:cNvPr id="117" name="CustomShape 10"/>
            <p:cNvSpPr/>
            <p:nvPr/>
          </p:nvSpPr>
          <p:spPr>
            <a:xfrm>
              <a:off x="4320000" y="2304000"/>
              <a:ext cx="2159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8" action="ppaction://hlinksldjump">
                    <a:extLst>
                      <a:ext uri="{A12FA001-AC4F-418D-AE19-62706E023703}">
                        <ahyp:hlinkClr xmlns:ahyp="http://schemas.microsoft.com/office/drawing/2018/hyperlinkcolor" val="tx"/>
                      </a:ext>
                    </a:extLst>
                  </a:hlinkClick>
                </a:rPr>
                <a:t>METHODS</a:t>
              </a:r>
              <a:endParaRPr lang="en-US" sz="2200" b="0" strike="noStrike" spc="-1" dirty="0">
                <a:solidFill>
                  <a:schemeClr val="bg1"/>
                </a:solidFill>
                <a:latin typeface="Arial"/>
              </a:endParaRPr>
            </a:p>
          </p:txBody>
        </p:sp>
        <p:sp>
          <p:nvSpPr>
            <p:cNvPr id="118" name="CustomShape 11"/>
            <p:cNvSpPr/>
            <p:nvPr/>
          </p:nvSpPr>
          <p:spPr>
            <a:xfrm>
              <a:off x="7848000" y="2306160"/>
              <a:ext cx="2159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9" action="ppaction://hlinksldjump">
                    <a:extLst>
                      <a:ext uri="{A12FA001-AC4F-418D-AE19-62706E023703}">
                        <ahyp:hlinkClr xmlns:ahyp="http://schemas.microsoft.com/office/drawing/2018/hyperlinkcolor" val="tx"/>
                      </a:ext>
                    </a:extLst>
                  </a:hlinkClick>
                </a:rPr>
                <a:t>RESULTS I</a:t>
              </a:r>
              <a:endParaRPr lang="en-US" sz="2200" b="0" strike="noStrike" spc="-1" dirty="0">
                <a:solidFill>
                  <a:schemeClr val="bg1"/>
                </a:solidFill>
                <a:latin typeface="Arial"/>
              </a:endParaRPr>
            </a:p>
          </p:txBody>
        </p:sp>
        <p:sp>
          <p:nvSpPr>
            <p:cNvPr id="119" name="CustomShape 12"/>
            <p:cNvSpPr/>
            <p:nvPr/>
          </p:nvSpPr>
          <p:spPr>
            <a:xfrm>
              <a:off x="13608000" y="2306160"/>
              <a:ext cx="2663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10" action="ppaction://hlinksldjump">
                    <a:extLst>
                      <a:ext uri="{A12FA001-AC4F-418D-AE19-62706E023703}">
                        <ahyp:hlinkClr xmlns:ahyp="http://schemas.microsoft.com/office/drawing/2018/hyperlinkcolor" val="tx"/>
                      </a:ext>
                    </a:extLst>
                  </a:hlinkClick>
                </a:rPr>
                <a:t>DISCUSSION</a:t>
              </a:r>
              <a:endParaRPr lang="en-US" sz="2200" b="0" strike="noStrike" spc="-1" dirty="0">
                <a:solidFill>
                  <a:schemeClr val="bg1"/>
                </a:solidFill>
                <a:latin typeface="Arial"/>
              </a:endParaRPr>
            </a:p>
          </p:txBody>
        </p:sp>
        <p:sp>
          <p:nvSpPr>
            <p:cNvPr id="120" name="CustomShape 13"/>
            <p:cNvSpPr/>
            <p:nvPr/>
          </p:nvSpPr>
          <p:spPr>
            <a:xfrm>
              <a:off x="10080000" y="2306160"/>
              <a:ext cx="2159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rPr>
                <a:t>RESULTS II</a:t>
              </a:r>
              <a:endParaRPr lang="en-US" sz="2200" b="0" strike="noStrike" spc="-1" dirty="0">
                <a:solidFill>
                  <a:schemeClr val="bg1"/>
                </a:solidFill>
                <a:latin typeface="Arial"/>
              </a:endParaRPr>
            </a:p>
          </p:txBody>
        </p:sp>
      </p:grpSp>
      <p:sp>
        <p:nvSpPr>
          <p:cNvPr id="121" name="CustomShape 14"/>
          <p:cNvSpPr/>
          <p:nvPr/>
        </p:nvSpPr>
        <p:spPr>
          <a:xfrm>
            <a:off x="10044000" y="2805840"/>
            <a:ext cx="2807280" cy="145440"/>
          </a:xfrm>
          <a:prstGeom prst="rect">
            <a:avLst/>
          </a:prstGeom>
          <a:solidFill>
            <a:srgbClr val="3465A4"/>
          </a:solidFill>
          <a:ln>
            <a:solidFill>
              <a:srgbClr val="3465A4"/>
            </a:solidFill>
          </a:ln>
        </p:spPr>
        <p:style>
          <a:lnRef idx="0">
            <a:scrgbClr r="0" g="0" b="0"/>
          </a:lnRef>
          <a:fillRef idx="0">
            <a:scrgbClr r="0" g="0" b="0"/>
          </a:fillRef>
          <a:effectRef idx="0">
            <a:scrgbClr r="0" g="0" b="0"/>
          </a:effectRef>
          <a:fontRef idx="minor"/>
        </p:style>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CustomShape 1"/>
          <p:cNvSpPr/>
          <p:nvPr/>
        </p:nvSpPr>
        <p:spPr>
          <a:xfrm>
            <a:off x="3600000" y="69840"/>
            <a:ext cx="9285120" cy="1150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3200" b="0" strike="noStrike" spc="-1">
                <a:solidFill>
                  <a:srgbClr val="000000"/>
                </a:solidFill>
                <a:latin typeface="Arial"/>
                <a:ea typeface="DejaVu Sans"/>
              </a:rPr>
              <a:t>Introducing MAFs: Music Acoustic Features and their Relationship to Personality</a:t>
            </a:r>
            <a:endParaRPr lang="en-US" sz="3200" b="0" strike="noStrike" spc="-1">
              <a:latin typeface="Arial"/>
            </a:endParaRPr>
          </a:p>
        </p:txBody>
      </p:sp>
      <p:sp>
        <p:nvSpPr>
          <p:cNvPr id="123" name="CustomShape 2"/>
          <p:cNvSpPr/>
          <p:nvPr/>
        </p:nvSpPr>
        <p:spPr>
          <a:xfrm>
            <a:off x="3600000" y="1116000"/>
            <a:ext cx="9285120" cy="1076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1600" b="0" strike="noStrike" spc="-1">
                <a:solidFill>
                  <a:srgbClr val="000000"/>
                </a:solidFill>
                <a:latin typeface="Arial"/>
                <a:ea typeface="DejaVu Sans"/>
              </a:rPr>
              <a:t>Maya B. Flannery</a:t>
            </a:r>
            <a:r>
              <a:rPr lang="en-CA" sz="1600" b="0" strike="noStrike" spc="-1" baseline="33000">
                <a:solidFill>
                  <a:srgbClr val="000000"/>
                </a:solidFill>
                <a:latin typeface="Arial"/>
                <a:ea typeface="DejaVu Sans"/>
              </a:rPr>
              <a:t>1</a:t>
            </a:r>
            <a:r>
              <a:rPr lang="en-CA" sz="1600" b="0" strike="noStrike" spc="-1">
                <a:solidFill>
                  <a:srgbClr val="000000"/>
                </a:solidFill>
                <a:latin typeface="Arial"/>
                <a:ea typeface="DejaVu Sans"/>
              </a:rPr>
              <a:t> and Matthew H. Woolhouse</a:t>
            </a:r>
            <a:r>
              <a:rPr lang="en-CA" sz="1600" b="0" strike="noStrike" spc="-1" baseline="33000">
                <a:solidFill>
                  <a:srgbClr val="000000"/>
                </a:solidFill>
                <a:latin typeface="Arial"/>
                <a:ea typeface="DejaVu Sans"/>
              </a:rPr>
              <a:t>2</a:t>
            </a:r>
            <a:endParaRPr lang="en-US" sz="1600" b="0" strike="noStrike" spc="-1">
              <a:latin typeface="Arial"/>
            </a:endParaRPr>
          </a:p>
          <a:p>
            <a:pPr algn="ctr">
              <a:lnSpc>
                <a:spcPct val="100000"/>
              </a:lnSpc>
            </a:pPr>
            <a:r>
              <a:rPr lang="en-CA" sz="1600" b="0" strike="noStrike" spc="-1" baseline="33000">
                <a:solidFill>
                  <a:srgbClr val="000000"/>
                </a:solidFill>
                <a:latin typeface="Arial"/>
                <a:ea typeface="DejaVu Sans"/>
              </a:rPr>
              <a:t>1</a:t>
            </a:r>
            <a:r>
              <a:rPr lang="en-CA" sz="1600" b="0" strike="noStrike" spc="-1">
                <a:solidFill>
                  <a:srgbClr val="000000"/>
                </a:solidFill>
                <a:latin typeface="Arial"/>
                <a:ea typeface="DejaVu Sans"/>
              </a:rPr>
              <a:t>Department of Psychology, Neuroscience &amp; Behaviour, McMaster University</a:t>
            </a:r>
            <a:endParaRPr lang="en-US" sz="1600" b="0" strike="noStrike" spc="-1">
              <a:latin typeface="Arial"/>
            </a:endParaRPr>
          </a:p>
          <a:p>
            <a:pPr algn="ctr">
              <a:lnSpc>
                <a:spcPct val="100000"/>
              </a:lnSpc>
            </a:pPr>
            <a:r>
              <a:rPr lang="en-CA" sz="1600" b="0" strike="noStrike" spc="-1">
                <a:solidFill>
                  <a:srgbClr val="000000"/>
                </a:solidFill>
                <a:latin typeface="Arial"/>
                <a:ea typeface="DejaVu Sans"/>
              </a:rPr>
              <a:t>²School of the Arts, McMaster University</a:t>
            </a:r>
            <a:endParaRPr lang="en-US" sz="1600" b="0" strike="noStrike" spc="-1">
              <a:latin typeface="Arial"/>
            </a:endParaRPr>
          </a:p>
          <a:p>
            <a:pPr algn="ctr">
              <a:lnSpc>
                <a:spcPct val="100000"/>
              </a:lnSpc>
            </a:pPr>
            <a:r>
              <a:rPr lang="en-CA" sz="1600" b="0" strike="noStrike" spc="-1">
                <a:solidFill>
                  <a:srgbClr val="000000"/>
                </a:solidFill>
                <a:latin typeface="Arial"/>
                <a:ea typeface="DejaVu Sans"/>
              </a:rPr>
              <a:t>contact: flannerm@mcmaster.ca</a:t>
            </a:r>
            <a:endParaRPr lang="en-US" sz="1600" b="0" strike="noStrike" spc="-1">
              <a:latin typeface="Arial"/>
            </a:endParaRPr>
          </a:p>
        </p:txBody>
      </p:sp>
      <p:pic>
        <p:nvPicPr>
          <p:cNvPr id="124" name="img MIMM_4" descr="mimm-logo.jpg"/>
          <p:cNvPicPr/>
          <p:nvPr/>
        </p:nvPicPr>
        <p:blipFill>
          <a:blip r:embed="rId3"/>
          <a:stretch/>
        </p:blipFill>
        <p:spPr>
          <a:xfrm>
            <a:off x="108000" y="132840"/>
            <a:ext cx="2913480" cy="692280"/>
          </a:xfrm>
          <a:prstGeom prst="rect">
            <a:avLst/>
          </a:prstGeom>
          <a:ln>
            <a:noFill/>
          </a:ln>
        </p:spPr>
      </p:pic>
      <p:pic>
        <p:nvPicPr>
          <p:cNvPr id="125" name="img DML_4"/>
          <p:cNvPicPr/>
          <p:nvPr/>
        </p:nvPicPr>
        <p:blipFill>
          <a:blip r:embed="rId4"/>
          <a:stretch/>
        </p:blipFill>
        <p:spPr>
          <a:xfrm>
            <a:off x="72360" y="936000"/>
            <a:ext cx="2948760" cy="1109160"/>
          </a:xfrm>
          <a:prstGeom prst="rect">
            <a:avLst/>
          </a:prstGeom>
          <a:ln>
            <a:noFill/>
          </a:ln>
        </p:spPr>
      </p:pic>
      <p:pic>
        <p:nvPicPr>
          <p:cNvPr id="126" name="img McMaster_4"/>
          <p:cNvPicPr/>
          <p:nvPr/>
        </p:nvPicPr>
        <p:blipFill>
          <a:blip r:embed="rId5"/>
          <a:stretch/>
        </p:blipFill>
        <p:spPr>
          <a:xfrm>
            <a:off x="12960000" y="108000"/>
            <a:ext cx="3412800" cy="1950120"/>
          </a:xfrm>
          <a:prstGeom prst="rect">
            <a:avLst/>
          </a:prstGeom>
          <a:ln>
            <a:noFill/>
          </a:ln>
        </p:spPr>
      </p:pic>
      <p:sp>
        <p:nvSpPr>
          <p:cNvPr id="127" name="CustomShape 3"/>
          <p:cNvSpPr/>
          <p:nvPr/>
        </p:nvSpPr>
        <p:spPr>
          <a:xfrm>
            <a:off x="144000" y="2952000"/>
            <a:ext cx="16197480" cy="6981480"/>
          </a:xfrm>
          <a:prstGeom prst="rect">
            <a:avLst/>
          </a:prstGeom>
          <a:solidFill>
            <a:srgbClr val="729FCF"/>
          </a:solidFill>
          <a:ln>
            <a:solidFill>
              <a:srgbClr val="3465A4"/>
            </a:solidFill>
          </a:ln>
        </p:spPr>
        <p:style>
          <a:lnRef idx="0">
            <a:scrgbClr r="0" g="0" b="0"/>
          </a:lnRef>
          <a:fillRef idx="0">
            <a:scrgbClr r="0" g="0" b="0"/>
          </a:fillRef>
          <a:effectRef idx="0">
            <a:scrgbClr r="0" g="0" b="0"/>
          </a:effectRef>
          <a:fontRef idx="minor"/>
        </p:style>
      </p:sp>
      <p:sp>
        <p:nvSpPr>
          <p:cNvPr id="128" name="CustomShape 4"/>
          <p:cNvSpPr/>
          <p:nvPr/>
        </p:nvSpPr>
        <p:spPr>
          <a:xfrm>
            <a:off x="288000" y="3096000"/>
            <a:ext cx="5036400" cy="6694920"/>
          </a:xfrm>
          <a:prstGeom prst="rect">
            <a:avLst/>
          </a:prstGeom>
          <a:solidFill>
            <a:srgbClr val="DEE6EF"/>
          </a:solidFill>
          <a:ln>
            <a:solidFill>
              <a:srgbClr val="3465A4"/>
            </a:solidFill>
          </a:ln>
        </p:spPr>
        <p:style>
          <a:lnRef idx="0">
            <a:scrgbClr r="0" g="0" b="0"/>
          </a:lnRef>
          <a:fillRef idx="0">
            <a:scrgbClr r="0" g="0" b="0"/>
          </a:fillRef>
          <a:effectRef idx="0">
            <a:scrgbClr r="0" g="0" b="0"/>
          </a:effectRef>
          <a:fontRef idx="minor"/>
        </p:style>
      </p:sp>
      <p:sp>
        <p:nvSpPr>
          <p:cNvPr id="129" name="CustomShape 5"/>
          <p:cNvSpPr/>
          <p:nvPr/>
        </p:nvSpPr>
        <p:spPr>
          <a:xfrm>
            <a:off x="421920" y="3275640"/>
            <a:ext cx="4829040" cy="6291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15000"/>
              </a:lnSpc>
            </a:pPr>
            <a:r>
              <a:rPr lang="en-US" sz="1600" b="1" strike="noStrike" spc="-1" dirty="0">
                <a:solidFill>
                  <a:srgbClr val="000000"/>
                </a:solidFill>
                <a:latin typeface="Arial"/>
                <a:ea typeface="DejaVu Sans"/>
              </a:rPr>
              <a:t>Discussion</a:t>
            </a:r>
            <a:endParaRPr lang="en-US" sz="1600" b="0" strike="noStrike" spc="-1" dirty="0">
              <a:latin typeface="Arial"/>
            </a:endParaRPr>
          </a:p>
          <a:p>
            <a:pPr>
              <a:lnSpc>
                <a:spcPct val="115000"/>
              </a:lnSpc>
            </a:pPr>
            <a:endParaRPr lang="en-US" sz="1600" b="0" strike="noStrike" spc="-1" dirty="0">
              <a:latin typeface="Arial"/>
            </a:endParaRPr>
          </a:p>
          <a:p>
            <a:pPr>
              <a:lnSpc>
                <a:spcPct val="115000"/>
              </a:lnSpc>
            </a:pPr>
            <a:r>
              <a:rPr lang="en-US" sz="1600" b="0" strike="noStrike" spc="-1" dirty="0">
                <a:solidFill>
                  <a:srgbClr val="000000"/>
                </a:solidFill>
                <a:latin typeface="Arial"/>
                <a:ea typeface="DejaVu Sans"/>
              </a:rPr>
              <a:t>Results of this study support the link between personality and music preference.</a:t>
            </a:r>
            <a:endParaRPr lang="en-US" sz="1600" b="0" strike="noStrike" spc="-1" dirty="0">
              <a:latin typeface="Arial"/>
            </a:endParaRPr>
          </a:p>
          <a:p>
            <a:pPr>
              <a:lnSpc>
                <a:spcPct val="115000"/>
              </a:lnSpc>
            </a:pPr>
            <a:endParaRPr lang="en-US" sz="1600" b="0" strike="noStrike" spc="-1" dirty="0">
              <a:latin typeface="Arial"/>
            </a:endParaRPr>
          </a:p>
          <a:p>
            <a:pPr>
              <a:lnSpc>
                <a:spcPct val="115000"/>
              </a:lnSpc>
            </a:pPr>
            <a:r>
              <a:rPr lang="en-US" sz="1600" b="0" strike="noStrike" spc="-1" dirty="0">
                <a:solidFill>
                  <a:srgbClr val="000000"/>
                </a:solidFill>
                <a:latin typeface="Arial"/>
                <a:ea typeface="DejaVu Sans"/>
              </a:rPr>
              <a:t>Participants high in Agreeableness had higher preferences for music independent of MAFs. This result is in agreement with Bansal et al. (2020)</a:t>
            </a:r>
            <a:r>
              <a:rPr lang="en-US" sz="1600" b="0" strike="noStrike" spc="-1" baseline="33000" dirty="0">
                <a:solidFill>
                  <a:srgbClr val="000000"/>
                </a:solidFill>
                <a:latin typeface="Arial"/>
                <a:ea typeface="DejaVu Sans"/>
              </a:rPr>
              <a:t>4</a:t>
            </a:r>
            <a:r>
              <a:rPr lang="en-US" sz="1600" b="0" strike="noStrike" spc="-1" dirty="0">
                <a:solidFill>
                  <a:srgbClr val="000000"/>
                </a:solidFill>
                <a:latin typeface="Arial"/>
                <a:ea typeface="DejaVu Sans"/>
              </a:rPr>
              <a:t>, which found listeners with high levels of Agreeableness were genre-inclusive—they had a wide range of musical taste.</a:t>
            </a:r>
            <a:endParaRPr lang="en-US" sz="1600" b="0" strike="noStrike" spc="-1" dirty="0">
              <a:latin typeface="Arial"/>
            </a:endParaRPr>
          </a:p>
          <a:p>
            <a:pPr>
              <a:lnSpc>
                <a:spcPct val="115000"/>
              </a:lnSpc>
            </a:pPr>
            <a:endParaRPr lang="en-US" sz="1600" b="0" strike="noStrike" spc="-1" dirty="0">
              <a:latin typeface="Arial"/>
            </a:endParaRPr>
          </a:p>
          <a:p>
            <a:pPr>
              <a:lnSpc>
                <a:spcPct val="115000"/>
              </a:lnSpc>
            </a:pPr>
            <a:r>
              <a:rPr lang="en-US" sz="1600" b="0" strike="noStrike" spc="-1" dirty="0">
                <a:solidFill>
                  <a:srgbClr val="000000"/>
                </a:solidFill>
                <a:latin typeface="Arial"/>
                <a:ea typeface="DejaVu Sans"/>
              </a:rPr>
              <a:t>There were clear preferences for Bach excerpts over Beethoven and Mozart; future studies should investigate a larger variety of musical features, such as melody, harmony, and timbre, which may explain this variation.</a:t>
            </a:r>
            <a:endParaRPr lang="en-US" sz="1600" b="0" strike="noStrike" spc="-1" dirty="0">
              <a:latin typeface="Arial"/>
            </a:endParaRPr>
          </a:p>
        </p:txBody>
      </p:sp>
      <p:sp>
        <p:nvSpPr>
          <p:cNvPr id="130" name="CustomShape 6"/>
          <p:cNvSpPr/>
          <p:nvPr/>
        </p:nvSpPr>
        <p:spPr>
          <a:xfrm>
            <a:off x="10656000" y="3096360"/>
            <a:ext cx="5542920" cy="4102560"/>
          </a:xfrm>
          <a:prstGeom prst="rect">
            <a:avLst/>
          </a:prstGeom>
          <a:solidFill>
            <a:srgbClr val="DEE6EF"/>
          </a:solidFill>
          <a:ln>
            <a:solidFill>
              <a:srgbClr val="3465A4"/>
            </a:solidFill>
          </a:ln>
        </p:spPr>
        <p:style>
          <a:lnRef idx="0">
            <a:scrgbClr r="0" g="0" b="0"/>
          </a:lnRef>
          <a:fillRef idx="0">
            <a:scrgbClr r="0" g="0" b="0"/>
          </a:fillRef>
          <a:effectRef idx="0">
            <a:scrgbClr r="0" g="0" b="0"/>
          </a:effectRef>
          <a:fontRef idx="minor"/>
        </p:style>
      </p:sp>
      <p:sp>
        <p:nvSpPr>
          <p:cNvPr id="131" name="CustomShape 7"/>
          <p:cNvSpPr/>
          <p:nvPr/>
        </p:nvSpPr>
        <p:spPr>
          <a:xfrm>
            <a:off x="10805760" y="3168360"/>
            <a:ext cx="5168520" cy="4030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15000"/>
              </a:lnSpc>
            </a:pPr>
            <a:r>
              <a:rPr lang="en-US" sz="1400" b="1" strike="noStrike" spc="-1" dirty="0">
                <a:solidFill>
                  <a:srgbClr val="000000"/>
                </a:solidFill>
                <a:latin typeface="Arial"/>
                <a:ea typeface="DejaVu Sans"/>
              </a:rPr>
              <a:t>References</a:t>
            </a: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1. </a:t>
            </a:r>
            <a:r>
              <a:rPr lang="en-US" sz="1400" b="0" strike="noStrike" spc="-1" dirty="0" err="1">
                <a:solidFill>
                  <a:srgbClr val="000000"/>
                </a:solidFill>
                <a:latin typeface="Arial"/>
                <a:ea typeface="DejaVu Sans"/>
              </a:rPr>
              <a:t>Aucouturier</a:t>
            </a:r>
            <a:r>
              <a:rPr lang="en-US" sz="1400" b="0" strike="noStrike" spc="-1" dirty="0">
                <a:solidFill>
                  <a:srgbClr val="000000"/>
                </a:solidFill>
                <a:latin typeface="Arial"/>
                <a:ea typeface="DejaVu Sans"/>
              </a:rPr>
              <a:t>, J.-J., &amp; </a:t>
            </a:r>
            <a:r>
              <a:rPr lang="en-US" sz="1400" b="0" strike="noStrike" spc="-1" dirty="0" err="1">
                <a:solidFill>
                  <a:srgbClr val="000000"/>
                </a:solidFill>
                <a:latin typeface="Arial"/>
                <a:ea typeface="DejaVu Sans"/>
              </a:rPr>
              <a:t>Pachet</a:t>
            </a:r>
            <a:r>
              <a:rPr lang="en-US" sz="1400" b="0" strike="noStrike" spc="-1" dirty="0">
                <a:solidFill>
                  <a:srgbClr val="000000"/>
                </a:solidFill>
                <a:latin typeface="Arial"/>
                <a:ea typeface="DejaVu Sans"/>
              </a:rPr>
              <a:t>, F. (2003). Representing Musical Genre: A State of the Art. Journal of New Music Research, 32(1), 83–93.</a:t>
            </a: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2. Greenberg, D. M., Kosinski, M., Stillwell, D. J., Monteiro, B. L., Levitin, D. J., &amp; Rentfrow, P. J. (2016). The Song Is You: Preferences for Musical Attribute Dimensions Reflect Personality. Social Psychological and Personality Science, 7(6), 597–605.</a:t>
            </a: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3. Barone, M. D., Bansal, J., &amp; Woolhouse, M. H. (2017). Acoustic Features Influence Musical Choices Across Multiple Genres. Frontiers in Psychology, 8, 931. </a:t>
            </a: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4. Bansal, J., Flannery, M. B., &amp; Woolhouse, M. H. (2020). Influence of personality on music-genre exclusivity. Psychology of Music.</a:t>
            </a:r>
            <a:endParaRPr lang="en-US" sz="1400" b="0" strike="noStrike" spc="-1" dirty="0">
              <a:latin typeface="Arial"/>
            </a:endParaRPr>
          </a:p>
        </p:txBody>
      </p:sp>
      <p:sp>
        <p:nvSpPr>
          <p:cNvPr id="132" name="CustomShape 8"/>
          <p:cNvSpPr/>
          <p:nvPr/>
        </p:nvSpPr>
        <p:spPr>
          <a:xfrm>
            <a:off x="10656000" y="7344000"/>
            <a:ext cx="5541480" cy="2446920"/>
          </a:xfrm>
          <a:prstGeom prst="rect">
            <a:avLst/>
          </a:prstGeom>
          <a:solidFill>
            <a:srgbClr val="DEE6EF"/>
          </a:solidFill>
          <a:ln>
            <a:solidFill>
              <a:srgbClr val="3465A4"/>
            </a:solidFill>
          </a:ln>
        </p:spPr>
        <p:style>
          <a:lnRef idx="0">
            <a:scrgbClr r="0" g="0" b="0"/>
          </a:lnRef>
          <a:fillRef idx="0">
            <a:scrgbClr r="0" g="0" b="0"/>
          </a:fillRef>
          <a:effectRef idx="0">
            <a:scrgbClr r="0" g="0" b="0"/>
          </a:effectRef>
          <a:fontRef idx="minor"/>
        </p:style>
      </p:sp>
      <p:sp>
        <p:nvSpPr>
          <p:cNvPr id="133" name="CustomShape 9"/>
          <p:cNvSpPr/>
          <p:nvPr/>
        </p:nvSpPr>
        <p:spPr>
          <a:xfrm>
            <a:off x="10763640" y="7463160"/>
            <a:ext cx="5272560" cy="225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15000"/>
              </a:lnSpc>
            </a:pPr>
            <a:r>
              <a:rPr lang="en-US" sz="1400" b="1" strike="noStrike" spc="-1" dirty="0">
                <a:solidFill>
                  <a:srgbClr val="000000"/>
                </a:solidFill>
                <a:latin typeface="Arial"/>
                <a:ea typeface="DejaVu Sans"/>
              </a:rPr>
              <a:t>Ethics</a:t>
            </a: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Approved by McMaster Research and Ethics Board: #2524.</a:t>
            </a:r>
            <a:endParaRPr lang="en-US" sz="1400" b="0" strike="noStrike" spc="-1" dirty="0">
              <a:latin typeface="Arial"/>
            </a:endParaRPr>
          </a:p>
          <a:p>
            <a:pPr>
              <a:lnSpc>
                <a:spcPct val="115000"/>
              </a:lnSpc>
            </a:pPr>
            <a:r>
              <a:rPr lang="en-US" sz="1400" b="1" strike="noStrike" spc="-1" dirty="0">
                <a:solidFill>
                  <a:srgbClr val="000000"/>
                </a:solidFill>
                <a:latin typeface="Arial"/>
                <a:ea typeface="DejaVu Sans"/>
              </a:rPr>
              <a:t>Funding</a:t>
            </a: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SSHRC Insight Development Grant (#430 2012 0835) and McMaster Arts Research Board.</a:t>
            </a:r>
            <a:endParaRPr lang="en-US" sz="1400" b="0" strike="noStrike" spc="-1" dirty="0">
              <a:latin typeface="Arial"/>
            </a:endParaRPr>
          </a:p>
          <a:p>
            <a:pPr>
              <a:lnSpc>
                <a:spcPct val="115000"/>
              </a:lnSpc>
            </a:pPr>
            <a:r>
              <a:rPr lang="en-US" sz="1400" b="1" strike="noStrike" spc="-1" dirty="0">
                <a:solidFill>
                  <a:srgbClr val="000000"/>
                </a:solidFill>
                <a:latin typeface="Arial"/>
                <a:ea typeface="DejaVu Sans"/>
              </a:rPr>
              <a:t>Acknowledgments</a:t>
            </a:r>
            <a:endParaRPr lang="en-US" sz="1400" b="0" strike="noStrike" spc="-1" dirty="0">
              <a:latin typeface="Arial"/>
            </a:endParaRPr>
          </a:p>
          <a:p>
            <a:pPr>
              <a:lnSpc>
                <a:spcPct val="115000"/>
              </a:lnSpc>
            </a:pPr>
            <a:r>
              <a:rPr lang="en-US" sz="1400" b="0" strike="noStrike" spc="-1" dirty="0">
                <a:solidFill>
                  <a:srgbClr val="000000"/>
                </a:solidFill>
                <a:latin typeface="Arial"/>
                <a:ea typeface="DejaVu Sans"/>
              </a:rPr>
              <a:t>Thank you Joanna </a:t>
            </a:r>
            <a:r>
              <a:rPr lang="en-US" sz="1400" b="0" strike="noStrike" spc="-1" dirty="0" err="1">
                <a:solidFill>
                  <a:srgbClr val="000000"/>
                </a:solidFill>
                <a:latin typeface="Arial"/>
                <a:ea typeface="DejaVu Sans"/>
              </a:rPr>
              <a:t>Spyra</a:t>
            </a:r>
            <a:r>
              <a:rPr lang="en-US" sz="1400" b="0" strike="noStrike" spc="-1" dirty="0">
                <a:solidFill>
                  <a:srgbClr val="000000"/>
                </a:solidFill>
                <a:latin typeface="Arial"/>
                <a:ea typeface="DejaVu Sans"/>
              </a:rPr>
              <a:t>, Wendy Tang, Madeline </a:t>
            </a:r>
            <a:r>
              <a:rPr lang="en-US" sz="1400" b="0" strike="noStrike" spc="-1" dirty="0" err="1">
                <a:solidFill>
                  <a:srgbClr val="000000"/>
                </a:solidFill>
                <a:latin typeface="Arial"/>
                <a:ea typeface="DejaVu Sans"/>
              </a:rPr>
              <a:t>Komer</a:t>
            </a:r>
            <a:r>
              <a:rPr lang="en-US" sz="1400" b="0" strike="noStrike" spc="-1" dirty="0">
                <a:solidFill>
                  <a:srgbClr val="000000"/>
                </a:solidFill>
                <a:latin typeface="Arial"/>
                <a:ea typeface="DejaVu Sans"/>
              </a:rPr>
              <a:t> for your support.</a:t>
            </a:r>
            <a:endParaRPr lang="en-US" sz="1400" b="0" strike="noStrike" spc="-1" dirty="0">
              <a:latin typeface="Arial"/>
            </a:endParaRPr>
          </a:p>
          <a:p>
            <a:pPr>
              <a:lnSpc>
                <a:spcPct val="115000"/>
              </a:lnSpc>
            </a:pPr>
            <a:endParaRPr lang="en-US" sz="1400" b="0" strike="noStrike" spc="-1" dirty="0">
              <a:latin typeface="Arial"/>
            </a:endParaRPr>
          </a:p>
        </p:txBody>
      </p:sp>
      <p:sp>
        <p:nvSpPr>
          <p:cNvPr id="134" name="CustomShape 10"/>
          <p:cNvSpPr/>
          <p:nvPr/>
        </p:nvSpPr>
        <p:spPr>
          <a:xfrm>
            <a:off x="5472000" y="3096000"/>
            <a:ext cx="5036400" cy="6694920"/>
          </a:xfrm>
          <a:prstGeom prst="rect">
            <a:avLst/>
          </a:prstGeom>
          <a:solidFill>
            <a:srgbClr val="DEE6EF"/>
          </a:solidFill>
          <a:ln>
            <a:solidFill>
              <a:srgbClr val="3465A4"/>
            </a:solidFill>
          </a:ln>
        </p:spPr>
        <p:style>
          <a:lnRef idx="0">
            <a:scrgbClr r="0" g="0" b="0"/>
          </a:lnRef>
          <a:fillRef idx="0">
            <a:scrgbClr r="0" g="0" b="0"/>
          </a:fillRef>
          <a:effectRef idx="0">
            <a:scrgbClr r="0" g="0" b="0"/>
          </a:effectRef>
          <a:fontRef idx="minor"/>
        </p:style>
      </p:sp>
      <p:sp>
        <p:nvSpPr>
          <p:cNvPr id="135" name="CustomShape 11"/>
          <p:cNvSpPr/>
          <p:nvPr/>
        </p:nvSpPr>
        <p:spPr>
          <a:xfrm>
            <a:off x="5605920" y="3275640"/>
            <a:ext cx="4829040" cy="6291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15000"/>
              </a:lnSpc>
            </a:pPr>
            <a:endParaRPr lang="en-US" sz="1600" b="0" strike="noStrike" spc="-1" dirty="0">
              <a:solidFill>
                <a:srgbClr val="000000"/>
              </a:solidFill>
              <a:latin typeface="Arial"/>
              <a:ea typeface="DejaVu Sans"/>
            </a:endParaRPr>
          </a:p>
          <a:p>
            <a:pPr>
              <a:lnSpc>
                <a:spcPct val="115000"/>
              </a:lnSpc>
            </a:pPr>
            <a:endParaRPr lang="en-US" sz="1600" spc="-1" dirty="0">
              <a:solidFill>
                <a:srgbClr val="000000"/>
              </a:solidFill>
              <a:latin typeface="Arial"/>
              <a:ea typeface="DejaVu Sans"/>
            </a:endParaRPr>
          </a:p>
          <a:p>
            <a:pPr>
              <a:lnSpc>
                <a:spcPct val="115000"/>
              </a:lnSpc>
            </a:pPr>
            <a:r>
              <a:rPr lang="en-US" sz="1600" b="0" strike="noStrike" spc="-1" dirty="0">
                <a:solidFill>
                  <a:srgbClr val="000000"/>
                </a:solidFill>
                <a:latin typeface="Arial"/>
                <a:ea typeface="DejaVu Sans"/>
              </a:rPr>
              <a:t>Piano dynamic, major mode, and fast tempo had higher preference ratings independent of personality factors. These features, especially major mode and fast tempo, are common in popular music. Future studies should investigate these relationship in more detail.</a:t>
            </a:r>
            <a:endParaRPr lang="en-US" sz="1600" b="0" strike="noStrike" spc="-1" dirty="0">
              <a:latin typeface="Arial"/>
            </a:endParaRPr>
          </a:p>
          <a:p>
            <a:pPr>
              <a:lnSpc>
                <a:spcPct val="115000"/>
              </a:lnSpc>
            </a:pPr>
            <a:endParaRPr lang="en-US" sz="1600" b="0" strike="noStrike" spc="-1" dirty="0">
              <a:latin typeface="Arial"/>
            </a:endParaRPr>
          </a:p>
          <a:p>
            <a:pPr>
              <a:lnSpc>
                <a:spcPct val="115000"/>
              </a:lnSpc>
            </a:pPr>
            <a:r>
              <a:rPr lang="en-US" sz="1600" b="0" strike="noStrike" spc="-1" dirty="0">
                <a:solidFill>
                  <a:srgbClr val="000000"/>
                </a:solidFill>
                <a:latin typeface="Arial"/>
                <a:ea typeface="DejaVu Sans"/>
              </a:rPr>
              <a:t>Interactions between personality factors and MAFs can be linked to genre, music-preferences dimensions, and psychological attributes of music. For example, high extraversion is related to preference for major-mode, and in Greenberg et al. (2016)</a:t>
            </a:r>
            <a:r>
              <a:rPr lang="en-US" sz="1600" b="0" strike="noStrike" spc="-1" baseline="33000" dirty="0">
                <a:solidFill>
                  <a:srgbClr val="000000"/>
                </a:solidFill>
                <a:latin typeface="Arial"/>
                <a:ea typeface="DejaVu Sans"/>
              </a:rPr>
              <a:t>3</a:t>
            </a:r>
            <a:r>
              <a:rPr lang="en-US" sz="1600" b="0" strike="noStrike" spc="-1" dirty="0">
                <a:solidFill>
                  <a:srgbClr val="000000"/>
                </a:solidFill>
                <a:latin typeface="Arial"/>
                <a:ea typeface="DejaVu Sans"/>
              </a:rPr>
              <a:t>, it is related to high arousal music—major-mode music and arousal may be linked as well—a topic for future research.</a:t>
            </a:r>
            <a:endParaRPr lang="en-US" sz="1600" b="0" strike="noStrike" spc="-1" dirty="0">
              <a:latin typeface="Arial"/>
            </a:endParaRPr>
          </a:p>
          <a:p>
            <a:pPr>
              <a:lnSpc>
                <a:spcPct val="115000"/>
              </a:lnSpc>
            </a:pPr>
            <a:endParaRPr lang="en-US" sz="1600" b="0" strike="noStrike" spc="-1" dirty="0">
              <a:latin typeface="Arial"/>
            </a:endParaRPr>
          </a:p>
        </p:txBody>
      </p:sp>
      <p:grpSp>
        <p:nvGrpSpPr>
          <p:cNvPr id="136" name="Group 12"/>
          <p:cNvGrpSpPr/>
          <p:nvPr/>
        </p:nvGrpSpPr>
        <p:grpSpPr>
          <a:xfrm>
            <a:off x="144000" y="2232000"/>
            <a:ext cx="16197120" cy="573120"/>
            <a:chOff x="144000" y="2232000"/>
            <a:chExt cx="16197120" cy="573120"/>
          </a:xfrm>
        </p:grpSpPr>
        <p:sp>
          <p:nvSpPr>
            <p:cNvPr id="137" name="CustomShape 13"/>
            <p:cNvSpPr/>
            <p:nvPr/>
          </p:nvSpPr>
          <p:spPr>
            <a:xfrm>
              <a:off x="144000" y="2232000"/>
              <a:ext cx="16197120" cy="573120"/>
            </a:xfrm>
            <a:prstGeom prst="rect">
              <a:avLst/>
            </a:prstGeom>
            <a:solidFill>
              <a:srgbClr val="2B4A76"/>
            </a:solidFill>
            <a:ln>
              <a:solidFill>
                <a:srgbClr val="3465A4"/>
              </a:solidFill>
            </a:ln>
          </p:spPr>
          <p:style>
            <a:lnRef idx="0">
              <a:scrgbClr r="0" g="0" b="0"/>
            </a:lnRef>
            <a:fillRef idx="0">
              <a:scrgbClr r="0" g="0" b="0"/>
            </a:fillRef>
            <a:effectRef idx="0">
              <a:scrgbClr r="0" g="0" b="0"/>
            </a:effectRef>
            <a:fontRef idx="minor"/>
          </p:style>
        </p:sp>
        <p:sp>
          <p:nvSpPr>
            <p:cNvPr id="138" name="CustomShape 14"/>
            <p:cNvSpPr/>
            <p:nvPr/>
          </p:nvSpPr>
          <p:spPr>
            <a:xfrm>
              <a:off x="216000" y="2304000"/>
              <a:ext cx="2735280" cy="43128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6" action="ppaction://hlinksldjump">
                    <a:extLst>
                      <a:ext uri="{A12FA001-AC4F-418D-AE19-62706E023703}">
                        <ahyp:hlinkClr xmlns:ahyp="http://schemas.microsoft.com/office/drawing/2018/hyperlinkcolor" val="tx"/>
                      </a:ext>
                    </a:extLst>
                  </a:hlinkClick>
                </a:rPr>
                <a:t>BACKGROUND</a:t>
              </a:r>
              <a:endParaRPr lang="en-US" sz="2200" b="0" strike="noStrike" spc="-1" dirty="0">
                <a:solidFill>
                  <a:schemeClr val="bg1"/>
                </a:solidFill>
                <a:latin typeface="Arial"/>
              </a:endParaRPr>
            </a:p>
          </p:txBody>
        </p:sp>
        <p:sp>
          <p:nvSpPr>
            <p:cNvPr id="139" name="CustomShape 15"/>
            <p:cNvSpPr/>
            <p:nvPr/>
          </p:nvSpPr>
          <p:spPr>
            <a:xfrm>
              <a:off x="4320000" y="2304000"/>
              <a:ext cx="2159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7" action="ppaction://hlinksldjump">
                    <a:extLst>
                      <a:ext uri="{A12FA001-AC4F-418D-AE19-62706E023703}">
                        <ahyp:hlinkClr xmlns:ahyp="http://schemas.microsoft.com/office/drawing/2018/hyperlinkcolor" val="tx"/>
                      </a:ext>
                    </a:extLst>
                  </a:hlinkClick>
                </a:rPr>
                <a:t>METHODS</a:t>
              </a:r>
              <a:endParaRPr lang="en-US" sz="2200" b="0" strike="noStrike" spc="-1" dirty="0">
                <a:solidFill>
                  <a:schemeClr val="bg1"/>
                </a:solidFill>
                <a:latin typeface="Arial"/>
              </a:endParaRPr>
            </a:p>
          </p:txBody>
        </p:sp>
        <p:sp>
          <p:nvSpPr>
            <p:cNvPr id="140" name="CustomShape 16"/>
            <p:cNvSpPr/>
            <p:nvPr/>
          </p:nvSpPr>
          <p:spPr>
            <a:xfrm>
              <a:off x="7848000" y="2306160"/>
              <a:ext cx="2159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8" action="ppaction://hlinksldjump">
                    <a:extLst>
                      <a:ext uri="{A12FA001-AC4F-418D-AE19-62706E023703}">
                        <ahyp:hlinkClr xmlns:ahyp="http://schemas.microsoft.com/office/drawing/2018/hyperlinkcolor" val="tx"/>
                      </a:ext>
                    </a:extLst>
                  </a:hlinkClick>
                </a:rPr>
                <a:t>RESULTS I</a:t>
              </a:r>
              <a:endParaRPr lang="en-US" sz="2200" b="0" strike="noStrike" spc="-1" dirty="0">
                <a:solidFill>
                  <a:schemeClr val="bg1"/>
                </a:solidFill>
                <a:latin typeface="Arial"/>
              </a:endParaRPr>
            </a:p>
          </p:txBody>
        </p:sp>
        <p:sp>
          <p:nvSpPr>
            <p:cNvPr id="141" name="CustomShape 17"/>
            <p:cNvSpPr/>
            <p:nvPr/>
          </p:nvSpPr>
          <p:spPr>
            <a:xfrm>
              <a:off x="13608000" y="2306160"/>
              <a:ext cx="2663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rPr>
                <a:t>DISCUSSION</a:t>
              </a:r>
              <a:endParaRPr lang="en-US" sz="2200" b="0" strike="noStrike" spc="-1" dirty="0">
                <a:solidFill>
                  <a:schemeClr val="bg1"/>
                </a:solidFill>
                <a:latin typeface="Arial"/>
              </a:endParaRPr>
            </a:p>
          </p:txBody>
        </p:sp>
        <p:sp>
          <p:nvSpPr>
            <p:cNvPr id="142" name="CustomShape 18"/>
            <p:cNvSpPr/>
            <p:nvPr/>
          </p:nvSpPr>
          <p:spPr>
            <a:xfrm>
              <a:off x="10080000" y="2306160"/>
              <a:ext cx="2159280" cy="429120"/>
            </a:xfrm>
            <a:prstGeom prst="rect">
              <a:avLst/>
            </a:prstGeom>
            <a:solidFill>
              <a:srgbClr val="5983B0"/>
            </a:solidFill>
            <a:ln>
              <a:solidFill>
                <a:srgbClr val="729FC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n-CA" sz="2200" b="0" u="sng" strike="noStrike" spc="-1" dirty="0">
                  <a:solidFill>
                    <a:schemeClr val="bg1"/>
                  </a:solidFill>
                  <a:uFillTx/>
                  <a:latin typeface="Arial"/>
                  <a:ea typeface="DejaVu Sans"/>
                  <a:hlinkClick r:id="rId9" action="ppaction://hlinksldjump">
                    <a:extLst>
                      <a:ext uri="{A12FA001-AC4F-418D-AE19-62706E023703}">
                        <ahyp:hlinkClr xmlns:ahyp="http://schemas.microsoft.com/office/drawing/2018/hyperlinkcolor" val="tx"/>
                      </a:ext>
                    </a:extLst>
                  </a:hlinkClick>
                </a:rPr>
                <a:t>RESULTS II</a:t>
              </a:r>
              <a:endParaRPr lang="en-US" sz="2200" b="0" strike="noStrike" spc="-1" dirty="0">
                <a:solidFill>
                  <a:schemeClr val="bg1"/>
                </a:solidFill>
                <a:latin typeface="Arial"/>
              </a:endParaRPr>
            </a:p>
          </p:txBody>
        </p:sp>
      </p:grpSp>
      <p:sp>
        <p:nvSpPr>
          <p:cNvPr id="143" name="CustomShape 19"/>
          <p:cNvSpPr/>
          <p:nvPr/>
        </p:nvSpPr>
        <p:spPr>
          <a:xfrm>
            <a:off x="13536000" y="2805840"/>
            <a:ext cx="2807280" cy="145440"/>
          </a:xfrm>
          <a:prstGeom prst="rect">
            <a:avLst/>
          </a:prstGeom>
          <a:solidFill>
            <a:srgbClr val="3465A4"/>
          </a:solidFill>
          <a:ln>
            <a:solidFill>
              <a:srgbClr val="3465A4"/>
            </a:solidFill>
          </a:ln>
        </p:spPr>
        <p:style>
          <a:lnRef idx="0">
            <a:scrgbClr r="0" g="0" b="0"/>
          </a:lnRef>
          <a:fillRef idx="0">
            <a:scrgbClr r="0" g="0" b="0"/>
          </a:fillRef>
          <a:effectRef idx="0">
            <a:scrgbClr r="0" g="0" b="0"/>
          </a:effectRef>
          <a:fontRef idx="minor"/>
        </p:style>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1244</TotalTime>
  <Words>1261</Words>
  <Application>Microsoft Office PowerPoint</Application>
  <PresentationFormat>Custom</PresentationFormat>
  <Paragraphs>145</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Symbol</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Maya </dc:creator>
  <dc:description/>
  <cp:lastModifiedBy>Ms Maya</cp:lastModifiedBy>
  <cp:revision>99</cp:revision>
  <dcterms:created xsi:type="dcterms:W3CDTF">2020-11-06T19:18:42Z</dcterms:created>
  <dcterms:modified xsi:type="dcterms:W3CDTF">2020-11-12T02:36:04Z</dcterms:modified>
  <dc:language>en-CA</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Custom</vt:lpwstr>
  </property>
  <property fmtid="{D5CDD505-2E9C-101B-9397-08002B2CF9AE}" pid="9" name="ScaleCrop">
    <vt:bool>false</vt:bool>
  </property>
  <property fmtid="{D5CDD505-2E9C-101B-9397-08002B2CF9AE}" pid="10" name="ShareDoc">
    <vt:bool>false</vt:bool>
  </property>
  <property fmtid="{D5CDD505-2E9C-101B-9397-08002B2CF9AE}" pid="11" name="Slides">
    <vt:i4>9</vt:i4>
  </property>
</Properties>
</file>